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3"/>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6858000" cx="9144000"/>
  <p:notesSz cx="6858000" cy="9144000"/>
  <p:embeddedFontLst>
    <p:embeddedFont>
      <p:font typeface="Book Antiqu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BookAntiqua-bold.fntdata"/><Relationship Id="rId30" Type="http://schemas.openxmlformats.org/officeDocument/2006/relationships/font" Target="fonts/BookAntiqua-regular.fntdata"/><Relationship Id="rId11" Type="http://schemas.openxmlformats.org/officeDocument/2006/relationships/slide" Target="slides/slide4.xml"/><Relationship Id="rId33" Type="http://schemas.openxmlformats.org/officeDocument/2006/relationships/font" Target="fonts/BookAntiqua-boldItalic.fntdata"/><Relationship Id="rId10" Type="http://schemas.openxmlformats.org/officeDocument/2006/relationships/slide" Target="slides/slide3.xml"/><Relationship Id="rId32" Type="http://schemas.openxmlformats.org/officeDocument/2006/relationships/font" Target="fonts/BookAntiqua-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685800" y="4343400"/>
            <a:ext cx="5486040" cy="41144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2975760" cy="45684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3881880" y="0"/>
            <a:ext cx="2975760" cy="45684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6800"/>
            <a:ext cx="2975760" cy="456840"/>
          </a:xfrm>
          <a:prstGeom prst="rect">
            <a:avLst/>
          </a:prstGeom>
          <a:noFill/>
          <a:ln>
            <a:noFill/>
          </a:ln>
        </p:spPr>
        <p:txBody>
          <a:bodyPr anchorCtr="0" anchor="b"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1880" y="8686800"/>
            <a:ext cx="2975760" cy="4568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e5e8214e7_1_8:notes"/>
          <p:cNvSpPr/>
          <p:nvPr>
            <p:ph idx="2" type="sldImg"/>
          </p:nvPr>
        </p:nvSpPr>
        <p:spPr>
          <a:xfrm>
            <a:off x="1143000" y="694800"/>
            <a:ext cx="4571700" cy="34287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e5e8214e7_1_8:notes"/>
          <p:cNvSpPr txBox="1"/>
          <p:nvPr>
            <p:ph idx="1" type="body"/>
          </p:nvPr>
        </p:nvSpPr>
        <p:spPr>
          <a:xfrm>
            <a:off x="685800" y="4343400"/>
            <a:ext cx="5486100" cy="411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 name="Google Shape;235;g4e5e8214e7_1_8:notes"/>
          <p:cNvSpPr txBox="1"/>
          <p:nvPr>
            <p:ph idx="12" type="sldNum"/>
          </p:nvPr>
        </p:nvSpPr>
        <p:spPr>
          <a:xfrm>
            <a:off x="3881880" y="8686800"/>
            <a:ext cx="2975700" cy="4569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14: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8" name="Google Shape;308;p14: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15: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6" name="Google Shape;316;p15: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6: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5" name="Google Shape;325;p16: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18: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5" name="Google Shape;335;p18: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19: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4" name="Google Shape;344;p19: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20: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3" name="Google Shape;353;p20: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2: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1" name="Google Shape;361;p22: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2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
        <p:nvSpPr>
          <p:cNvPr id="369" name="Google Shape;369;p23:notes"/>
          <p:cNvSpPr/>
          <p:nvPr>
            <p:ph idx="2" type="sldImg"/>
          </p:nvPr>
        </p:nvSpPr>
        <p:spPr>
          <a:xfrm>
            <a:off x="1184400" y="696960"/>
            <a:ext cx="4642920" cy="34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p2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24: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8" name="Google Shape;378;p24: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25: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 name="Google Shape;386;p25: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3: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 name="Google Shape;240;p3: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26: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5" name="Google Shape;395;p26: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27: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3" name="Google Shape;403;p27: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2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
        <p:nvSpPr>
          <p:cNvPr id="411" name="Google Shape;411;p28:notes"/>
          <p:cNvSpPr/>
          <p:nvPr>
            <p:ph idx="2" type="sldImg"/>
          </p:nvPr>
        </p:nvSpPr>
        <p:spPr>
          <a:xfrm>
            <a:off x="1184400" y="696960"/>
            <a:ext cx="4642920" cy="348408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p2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4: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9" name="Google Shape;249;p4: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5: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6" name="Google Shape;256;p5: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8: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3" name="Google Shape;263;p8: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9: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1" name="Google Shape;271;p9: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0:notes"/>
          <p:cNvSpPr/>
          <p:nvPr>
            <p:ph idx="2" type="sldImg"/>
          </p:nvPr>
        </p:nvSpPr>
        <p:spPr>
          <a:xfrm>
            <a:off x="1143000" y="685800"/>
            <a:ext cx="457164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0" name="Google Shape;280;p1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81" name="Google Shape;281;p1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solidFill>
                  <a:srgbClr val="000000"/>
                </a:solidFill>
                <a:latin typeface="Arial"/>
                <a:ea typeface="Arial"/>
                <a:cs typeface="Arial"/>
                <a:sym typeface="Arial"/>
              </a:rPr>
              <a:t>‹#›</a:t>
            </a:fld>
            <a:endParaRPr b="0" sz="1200" strike="noStrike">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US" sz="1200" strike="noStrike">
                <a:latin typeface="Times New Roman"/>
                <a:ea typeface="Times New Roman"/>
                <a:cs typeface="Times New Roman"/>
                <a:sym typeface="Times New Roman"/>
              </a:rPr>
              <a:t>‹#›</a:t>
            </a:fld>
            <a:endParaRPr b="0" sz="1200" strike="noStrike">
              <a:latin typeface="Times New Roman"/>
              <a:ea typeface="Times New Roman"/>
              <a:cs typeface="Times New Roman"/>
              <a:sym typeface="Times New Roman"/>
            </a:endParaRPr>
          </a:p>
        </p:txBody>
      </p:sp>
      <p:sp>
        <p:nvSpPr>
          <p:cNvPr id="289" name="Google Shape;289;p11:notes"/>
          <p:cNvSpPr/>
          <p:nvPr>
            <p:ph idx="2" type="sldImg"/>
          </p:nvPr>
        </p:nvSpPr>
        <p:spPr>
          <a:xfrm>
            <a:off x="1143000" y="685800"/>
            <a:ext cx="457164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1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3:notes"/>
          <p:cNvSpPr txBox="1"/>
          <p:nvPr>
            <p:ph idx="1" type="body"/>
          </p:nvPr>
        </p:nvSpPr>
        <p:spPr>
          <a:xfrm>
            <a:off x="685800" y="4343400"/>
            <a:ext cx="5486040" cy="41144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8" name="Google Shape;298;p13:notes"/>
          <p:cNvSpPr/>
          <p:nvPr>
            <p:ph idx="2" type="sldImg"/>
          </p:nvPr>
        </p:nvSpPr>
        <p:spPr>
          <a:xfrm>
            <a:off x="1143000" y="694800"/>
            <a:ext cx="4571640" cy="342864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7" name="Shape 17"/>
        <p:cNvGrpSpPr/>
        <p:nvPr/>
      </p:nvGrpSpPr>
      <p:grpSpPr>
        <a:xfrm>
          <a:off x="0" y="0"/>
          <a:ext cx="0" cy="0"/>
          <a:chOff x="0" y="0"/>
          <a:chExt cx="0" cy="0"/>
        </a:xfrm>
      </p:grpSpPr>
      <p:sp>
        <p:nvSpPr>
          <p:cNvPr id="18" name="Google Shape;18;p2"/>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body"/>
          </p:nvPr>
        </p:nvSpPr>
        <p:spPr>
          <a:xfrm>
            <a:off x="68580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2"/>
          <p:cNvSpPr txBox="1"/>
          <p:nvPr>
            <p:ph idx="2" type="body"/>
          </p:nvPr>
        </p:nvSpPr>
        <p:spPr>
          <a:xfrm>
            <a:off x="263484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7" name="Shape 47"/>
        <p:cNvGrpSpPr/>
        <p:nvPr/>
      </p:nvGrpSpPr>
      <p:grpSpPr>
        <a:xfrm>
          <a:off x="0" y="0"/>
          <a:ext cx="0" cy="0"/>
          <a:chOff x="0" y="0"/>
          <a:chExt cx="0" cy="0"/>
        </a:xfrm>
      </p:grpSpPr>
      <p:sp>
        <p:nvSpPr>
          <p:cNvPr id="48" name="Google Shape;48;p1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1"/>
          <p:cNvSpPr txBox="1"/>
          <p:nvPr>
            <p:ph idx="1" type="body"/>
          </p:nvPr>
        </p:nvSpPr>
        <p:spPr>
          <a:xfrm>
            <a:off x="685800" y="2240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1"/>
          <p:cNvSpPr txBox="1"/>
          <p:nvPr>
            <p:ph idx="2" type="body"/>
          </p:nvPr>
        </p:nvSpPr>
        <p:spPr>
          <a:xfrm>
            <a:off x="685800" y="4265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51" name="Shape 51"/>
        <p:cNvGrpSpPr/>
        <p:nvPr/>
      </p:nvGrpSpPr>
      <p:grpSpPr>
        <a:xfrm>
          <a:off x="0" y="0"/>
          <a:ext cx="0" cy="0"/>
          <a:chOff x="0" y="0"/>
          <a:chExt cx="0" cy="0"/>
        </a:xfrm>
      </p:grpSpPr>
      <p:sp>
        <p:nvSpPr>
          <p:cNvPr id="52" name="Google Shape;52;p12"/>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2"/>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2"/>
          <p:cNvSpPr txBox="1"/>
          <p:nvPr>
            <p:ph idx="3" type="body"/>
          </p:nvPr>
        </p:nvSpPr>
        <p:spPr>
          <a:xfrm>
            <a:off x="68580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2"/>
          <p:cNvSpPr txBox="1"/>
          <p:nvPr>
            <p:ph idx="4" type="body"/>
          </p:nvPr>
        </p:nvSpPr>
        <p:spPr>
          <a:xfrm>
            <a:off x="263484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7" name="Shape 57"/>
        <p:cNvGrpSpPr/>
        <p:nvPr/>
      </p:nvGrpSpPr>
      <p:grpSpPr>
        <a:xfrm>
          <a:off x="0" y="0"/>
          <a:ext cx="0" cy="0"/>
          <a:chOff x="0" y="0"/>
          <a:chExt cx="0" cy="0"/>
        </a:xfrm>
      </p:grpSpPr>
      <p:sp>
        <p:nvSpPr>
          <p:cNvPr id="58" name="Google Shape;58;p13"/>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3"/>
          <p:cNvSpPr txBox="1"/>
          <p:nvPr>
            <p:ph idx="1" type="body"/>
          </p:nvPr>
        </p:nvSpPr>
        <p:spPr>
          <a:xfrm>
            <a:off x="68580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2" type="body"/>
          </p:nvPr>
        </p:nvSpPr>
        <p:spPr>
          <a:xfrm>
            <a:off x="197172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3"/>
          <p:cNvSpPr txBox="1"/>
          <p:nvPr>
            <p:ph idx="3" type="body"/>
          </p:nvPr>
        </p:nvSpPr>
        <p:spPr>
          <a:xfrm>
            <a:off x="325764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3"/>
          <p:cNvSpPr txBox="1"/>
          <p:nvPr>
            <p:ph idx="4" type="body"/>
          </p:nvPr>
        </p:nvSpPr>
        <p:spPr>
          <a:xfrm>
            <a:off x="68580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3"/>
          <p:cNvSpPr txBox="1"/>
          <p:nvPr>
            <p:ph idx="5" type="body"/>
          </p:nvPr>
        </p:nvSpPr>
        <p:spPr>
          <a:xfrm>
            <a:off x="197172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13"/>
          <p:cNvSpPr txBox="1"/>
          <p:nvPr>
            <p:ph idx="6" type="body"/>
          </p:nvPr>
        </p:nvSpPr>
        <p:spPr>
          <a:xfrm>
            <a:off x="325764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73" name="Shape 7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74" name="Shape 74"/>
        <p:cNvGrpSpPr/>
        <p:nvPr/>
      </p:nvGrpSpPr>
      <p:grpSpPr>
        <a:xfrm>
          <a:off x="0" y="0"/>
          <a:ext cx="0" cy="0"/>
          <a:chOff x="0" y="0"/>
          <a:chExt cx="0" cy="0"/>
        </a:xfrm>
      </p:grpSpPr>
      <p:sp>
        <p:nvSpPr>
          <p:cNvPr id="75" name="Google Shape;75;p1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p:nvPr>
            <p:ph idx="1" type="subTitle"/>
          </p:nvPr>
        </p:nvSpPr>
        <p:spPr>
          <a:xfrm>
            <a:off x="685800" y="2240280"/>
            <a:ext cx="3803400" cy="38768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77" name="Shape 77"/>
        <p:cNvGrpSpPr/>
        <p:nvPr/>
      </p:nvGrpSpPr>
      <p:grpSpPr>
        <a:xfrm>
          <a:off x="0" y="0"/>
          <a:ext cx="0" cy="0"/>
          <a:chOff x="0" y="0"/>
          <a:chExt cx="0" cy="0"/>
        </a:xfrm>
      </p:grpSpPr>
      <p:sp>
        <p:nvSpPr>
          <p:cNvPr id="78" name="Google Shape;78;p17"/>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 type="body"/>
          </p:nvPr>
        </p:nvSpPr>
        <p:spPr>
          <a:xfrm>
            <a:off x="685800" y="2240280"/>
            <a:ext cx="38034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80" name="Shape 80"/>
        <p:cNvGrpSpPr/>
        <p:nvPr/>
      </p:nvGrpSpPr>
      <p:grpSpPr>
        <a:xfrm>
          <a:off x="0" y="0"/>
          <a:ext cx="0" cy="0"/>
          <a:chOff x="0" y="0"/>
          <a:chExt cx="0" cy="0"/>
        </a:xfrm>
      </p:grpSpPr>
      <p:sp>
        <p:nvSpPr>
          <p:cNvPr id="81" name="Google Shape;81;p1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 type="body"/>
          </p:nvPr>
        </p:nvSpPr>
        <p:spPr>
          <a:xfrm>
            <a:off x="68580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18"/>
          <p:cNvSpPr txBox="1"/>
          <p:nvPr>
            <p:ph idx="2" type="body"/>
          </p:nvPr>
        </p:nvSpPr>
        <p:spPr>
          <a:xfrm>
            <a:off x="263484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1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86" name="Shape 86"/>
        <p:cNvGrpSpPr/>
        <p:nvPr/>
      </p:nvGrpSpPr>
      <p:grpSpPr>
        <a:xfrm>
          <a:off x="0" y="0"/>
          <a:ext cx="0" cy="0"/>
          <a:chOff x="0" y="0"/>
          <a:chExt cx="0" cy="0"/>
        </a:xfrm>
      </p:grpSpPr>
      <p:sp>
        <p:nvSpPr>
          <p:cNvPr id="87" name="Google Shape;87;p20"/>
          <p:cNvSpPr txBox="1"/>
          <p:nvPr>
            <p:ph idx="1" type="subTitle"/>
          </p:nvPr>
        </p:nvSpPr>
        <p:spPr>
          <a:xfrm>
            <a:off x="688320" y="570240"/>
            <a:ext cx="7755840" cy="488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88" name="Shape 88"/>
        <p:cNvGrpSpPr/>
        <p:nvPr/>
      </p:nvGrpSpPr>
      <p:grpSpPr>
        <a:xfrm>
          <a:off x="0" y="0"/>
          <a:ext cx="0" cy="0"/>
          <a:chOff x="0" y="0"/>
          <a:chExt cx="0" cy="0"/>
        </a:xfrm>
      </p:grpSpPr>
      <p:sp>
        <p:nvSpPr>
          <p:cNvPr id="89" name="Google Shape;89;p2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1"/>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21"/>
          <p:cNvSpPr txBox="1"/>
          <p:nvPr>
            <p:ph idx="2" type="body"/>
          </p:nvPr>
        </p:nvSpPr>
        <p:spPr>
          <a:xfrm>
            <a:off x="263484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21"/>
          <p:cNvSpPr txBox="1"/>
          <p:nvPr>
            <p:ph idx="3" type="body"/>
          </p:nvPr>
        </p:nvSpPr>
        <p:spPr>
          <a:xfrm>
            <a:off x="68580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21" name="Shape 2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93" name="Shape 93"/>
        <p:cNvGrpSpPr/>
        <p:nvPr/>
      </p:nvGrpSpPr>
      <p:grpSpPr>
        <a:xfrm>
          <a:off x="0" y="0"/>
          <a:ext cx="0" cy="0"/>
          <a:chOff x="0" y="0"/>
          <a:chExt cx="0" cy="0"/>
        </a:xfrm>
      </p:grpSpPr>
      <p:sp>
        <p:nvSpPr>
          <p:cNvPr id="94" name="Google Shape;94;p22"/>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2"/>
          <p:cNvSpPr txBox="1"/>
          <p:nvPr>
            <p:ph idx="1" type="body"/>
          </p:nvPr>
        </p:nvSpPr>
        <p:spPr>
          <a:xfrm>
            <a:off x="68580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22"/>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2"/>
          <p:cNvSpPr txBox="1"/>
          <p:nvPr>
            <p:ph idx="3" type="body"/>
          </p:nvPr>
        </p:nvSpPr>
        <p:spPr>
          <a:xfrm>
            <a:off x="263484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98" name="Shape 98"/>
        <p:cNvGrpSpPr/>
        <p:nvPr/>
      </p:nvGrpSpPr>
      <p:grpSpPr>
        <a:xfrm>
          <a:off x="0" y="0"/>
          <a:ext cx="0" cy="0"/>
          <a:chOff x="0" y="0"/>
          <a:chExt cx="0" cy="0"/>
        </a:xfrm>
      </p:grpSpPr>
      <p:sp>
        <p:nvSpPr>
          <p:cNvPr id="99" name="Google Shape;99;p23"/>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3"/>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3"/>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3"/>
          <p:cNvSpPr txBox="1"/>
          <p:nvPr>
            <p:ph idx="3" type="body"/>
          </p:nvPr>
        </p:nvSpPr>
        <p:spPr>
          <a:xfrm>
            <a:off x="685800" y="4265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03" name="Shape 103"/>
        <p:cNvGrpSpPr/>
        <p:nvPr/>
      </p:nvGrpSpPr>
      <p:grpSpPr>
        <a:xfrm>
          <a:off x="0" y="0"/>
          <a:ext cx="0" cy="0"/>
          <a:chOff x="0" y="0"/>
          <a:chExt cx="0" cy="0"/>
        </a:xfrm>
      </p:grpSpPr>
      <p:sp>
        <p:nvSpPr>
          <p:cNvPr id="104" name="Google Shape;104;p24"/>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4"/>
          <p:cNvSpPr txBox="1"/>
          <p:nvPr>
            <p:ph idx="1" type="body"/>
          </p:nvPr>
        </p:nvSpPr>
        <p:spPr>
          <a:xfrm>
            <a:off x="685800" y="2240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4"/>
          <p:cNvSpPr txBox="1"/>
          <p:nvPr>
            <p:ph idx="2" type="body"/>
          </p:nvPr>
        </p:nvSpPr>
        <p:spPr>
          <a:xfrm>
            <a:off x="685800" y="4265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07" name="Shape 107"/>
        <p:cNvGrpSpPr/>
        <p:nvPr/>
      </p:nvGrpSpPr>
      <p:grpSpPr>
        <a:xfrm>
          <a:off x="0" y="0"/>
          <a:ext cx="0" cy="0"/>
          <a:chOff x="0" y="0"/>
          <a:chExt cx="0" cy="0"/>
        </a:xfrm>
      </p:grpSpPr>
      <p:sp>
        <p:nvSpPr>
          <p:cNvPr id="108" name="Google Shape;108;p25"/>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5"/>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5"/>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5"/>
          <p:cNvSpPr txBox="1"/>
          <p:nvPr>
            <p:ph idx="3" type="body"/>
          </p:nvPr>
        </p:nvSpPr>
        <p:spPr>
          <a:xfrm>
            <a:off x="68580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5"/>
          <p:cNvSpPr txBox="1"/>
          <p:nvPr>
            <p:ph idx="4" type="body"/>
          </p:nvPr>
        </p:nvSpPr>
        <p:spPr>
          <a:xfrm>
            <a:off x="263484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13" name="Shape 113"/>
        <p:cNvGrpSpPr/>
        <p:nvPr/>
      </p:nvGrpSpPr>
      <p:grpSpPr>
        <a:xfrm>
          <a:off x="0" y="0"/>
          <a:ext cx="0" cy="0"/>
          <a:chOff x="0" y="0"/>
          <a:chExt cx="0" cy="0"/>
        </a:xfrm>
      </p:grpSpPr>
      <p:sp>
        <p:nvSpPr>
          <p:cNvPr id="114" name="Google Shape;114;p2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6"/>
          <p:cNvSpPr txBox="1"/>
          <p:nvPr>
            <p:ph idx="1" type="body"/>
          </p:nvPr>
        </p:nvSpPr>
        <p:spPr>
          <a:xfrm>
            <a:off x="68580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6"/>
          <p:cNvSpPr txBox="1"/>
          <p:nvPr>
            <p:ph idx="2" type="body"/>
          </p:nvPr>
        </p:nvSpPr>
        <p:spPr>
          <a:xfrm>
            <a:off x="197172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26"/>
          <p:cNvSpPr txBox="1"/>
          <p:nvPr>
            <p:ph idx="3" type="body"/>
          </p:nvPr>
        </p:nvSpPr>
        <p:spPr>
          <a:xfrm>
            <a:off x="325764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 name="Google Shape;118;p26"/>
          <p:cNvSpPr txBox="1"/>
          <p:nvPr>
            <p:ph idx="4" type="body"/>
          </p:nvPr>
        </p:nvSpPr>
        <p:spPr>
          <a:xfrm>
            <a:off x="68580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 name="Google Shape;119;p26"/>
          <p:cNvSpPr txBox="1"/>
          <p:nvPr>
            <p:ph idx="5" type="body"/>
          </p:nvPr>
        </p:nvSpPr>
        <p:spPr>
          <a:xfrm>
            <a:off x="197172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 name="Google Shape;120;p26"/>
          <p:cNvSpPr txBox="1"/>
          <p:nvPr>
            <p:ph idx="6" type="body"/>
          </p:nvPr>
        </p:nvSpPr>
        <p:spPr>
          <a:xfrm>
            <a:off x="325764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28" name="Shape 12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29" name="Shape 129"/>
        <p:cNvGrpSpPr/>
        <p:nvPr/>
      </p:nvGrpSpPr>
      <p:grpSpPr>
        <a:xfrm>
          <a:off x="0" y="0"/>
          <a:ext cx="0" cy="0"/>
          <a:chOff x="0" y="0"/>
          <a:chExt cx="0" cy="0"/>
        </a:xfrm>
      </p:grpSpPr>
      <p:sp>
        <p:nvSpPr>
          <p:cNvPr id="130" name="Google Shape;130;p2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9"/>
          <p:cNvSpPr txBox="1"/>
          <p:nvPr>
            <p:ph idx="1" type="subTitle"/>
          </p:nvPr>
        </p:nvSpPr>
        <p:spPr>
          <a:xfrm>
            <a:off x="685800" y="2240280"/>
            <a:ext cx="3803400" cy="38768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32" name="Shape 132"/>
        <p:cNvGrpSpPr/>
        <p:nvPr/>
      </p:nvGrpSpPr>
      <p:grpSpPr>
        <a:xfrm>
          <a:off x="0" y="0"/>
          <a:ext cx="0" cy="0"/>
          <a:chOff x="0" y="0"/>
          <a:chExt cx="0" cy="0"/>
        </a:xfrm>
      </p:grpSpPr>
      <p:sp>
        <p:nvSpPr>
          <p:cNvPr id="133" name="Google Shape;133;p30"/>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0"/>
          <p:cNvSpPr txBox="1"/>
          <p:nvPr>
            <p:ph idx="1" type="body"/>
          </p:nvPr>
        </p:nvSpPr>
        <p:spPr>
          <a:xfrm>
            <a:off x="685800" y="2240280"/>
            <a:ext cx="38034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35" name="Shape 135"/>
        <p:cNvGrpSpPr/>
        <p:nvPr/>
      </p:nvGrpSpPr>
      <p:grpSpPr>
        <a:xfrm>
          <a:off x="0" y="0"/>
          <a:ext cx="0" cy="0"/>
          <a:chOff x="0" y="0"/>
          <a:chExt cx="0" cy="0"/>
        </a:xfrm>
      </p:grpSpPr>
      <p:sp>
        <p:nvSpPr>
          <p:cNvPr id="136" name="Google Shape;136;p3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1"/>
          <p:cNvSpPr txBox="1"/>
          <p:nvPr>
            <p:ph idx="1" type="body"/>
          </p:nvPr>
        </p:nvSpPr>
        <p:spPr>
          <a:xfrm>
            <a:off x="68580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31"/>
          <p:cNvSpPr txBox="1"/>
          <p:nvPr>
            <p:ph idx="2" type="body"/>
          </p:nvPr>
        </p:nvSpPr>
        <p:spPr>
          <a:xfrm>
            <a:off x="263484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9" name="Shape 139"/>
        <p:cNvGrpSpPr/>
        <p:nvPr/>
      </p:nvGrpSpPr>
      <p:grpSpPr>
        <a:xfrm>
          <a:off x="0" y="0"/>
          <a:ext cx="0" cy="0"/>
          <a:chOff x="0" y="0"/>
          <a:chExt cx="0" cy="0"/>
        </a:xfrm>
      </p:grpSpPr>
      <p:sp>
        <p:nvSpPr>
          <p:cNvPr id="140" name="Google Shape;140;p32"/>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 type="subTitle"/>
          </p:nvPr>
        </p:nvSpPr>
        <p:spPr>
          <a:xfrm>
            <a:off x="685800" y="2240280"/>
            <a:ext cx="3803400" cy="38768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41" name="Shape 141"/>
        <p:cNvGrpSpPr/>
        <p:nvPr/>
      </p:nvGrpSpPr>
      <p:grpSpPr>
        <a:xfrm>
          <a:off x="0" y="0"/>
          <a:ext cx="0" cy="0"/>
          <a:chOff x="0" y="0"/>
          <a:chExt cx="0" cy="0"/>
        </a:xfrm>
      </p:grpSpPr>
      <p:sp>
        <p:nvSpPr>
          <p:cNvPr id="142" name="Google Shape;142;p33"/>
          <p:cNvSpPr txBox="1"/>
          <p:nvPr>
            <p:ph idx="1" type="subTitle"/>
          </p:nvPr>
        </p:nvSpPr>
        <p:spPr>
          <a:xfrm>
            <a:off x="688320" y="570240"/>
            <a:ext cx="7755840" cy="488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43" name="Shape 143"/>
        <p:cNvGrpSpPr/>
        <p:nvPr/>
      </p:nvGrpSpPr>
      <p:grpSpPr>
        <a:xfrm>
          <a:off x="0" y="0"/>
          <a:ext cx="0" cy="0"/>
          <a:chOff x="0" y="0"/>
          <a:chExt cx="0" cy="0"/>
        </a:xfrm>
      </p:grpSpPr>
      <p:sp>
        <p:nvSpPr>
          <p:cNvPr id="144" name="Google Shape;144;p34"/>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34"/>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6" name="Google Shape;146;p34"/>
          <p:cNvSpPr txBox="1"/>
          <p:nvPr>
            <p:ph idx="2" type="body"/>
          </p:nvPr>
        </p:nvSpPr>
        <p:spPr>
          <a:xfrm>
            <a:off x="263484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34"/>
          <p:cNvSpPr txBox="1"/>
          <p:nvPr>
            <p:ph idx="3" type="body"/>
          </p:nvPr>
        </p:nvSpPr>
        <p:spPr>
          <a:xfrm>
            <a:off x="68580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48" name="Shape 148"/>
        <p:cNvGrpSpPr/>
        <p:nvPr/>
      </p:nvGrpSpPr>
      <p:grpSpPr>
        <a:xfrm>
          <a:off x="0" y="0"/>
          <a:ext cx="0" cy="0"/>
          <a:chOff x="0" y="0"/>
          <a:chExt cx="0" cy="0"/>
        </a:xfrm>
      </p:grpSpPr>
      <p:sp>
        <p:nvSpPr>
          <p:cNvPr id="149" name="Google Shape;149;p35"/>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5"/>
          <p:cNvSpPr txBox="1"/>
          <p:nvPr>
            <p:ph idx="1" type="body"/>
          </p:nvPr>
        </p:nvSpPr>
        <p:spPr>
          <a:xfrm>
            <a:off x="68580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35"/>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5"/>
          <p:cNvSpPr txBox="1"/>
          <p:nvPr>
            <p:ph idx="3" type="body"/>
          </p:nvPr>
        </p:nvSpPr>
        <p:spPr>
          <a:xfrm>
            <a:off x="263484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53" name="Shape 153"/>
        <p:cNvGrpSpPr/>
        <p:nvPr/>
      </p:nvGrpSpPr>
      <p:grpSpPr>
        <a:xfrm>
          <a:off x="0" y="0"/>
          <a:ext cx="0" cy="0"/>
          <a:chOff x="0" y="0"/>
          <a:chExt cx="0" cy="0"/>
        </a:xfrm>
      </p:grpSpPr>
      <p:sp>
        <p:nvSpPr>
          <p:cNvPr id="154" name="Google Shape;154;p3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6"/>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36"/>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7" name="Google Shape;157;p36"/>
          <p:cNvSpPr txBox="1"/>
          <p:nvPr>
            <p:ph idx="3" type="body"/>
          </p:nvPr>
        </p:nvSpPr>
        <p:spPr>
          <a:xfrm>
            <a:off x="685800" y="4265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58" name="Shape 158"/>
        <p:cNvGrpSpPr/>
        <p:nvPr/>
      </p:nvGrpSpPr>
      <p:grpSpPr>
        <a:xfrm>
          <a:off x="0" y="0"/>
          <a:ext cx="0" cy="0"/>
          <a:chOff x="0" y="0"/>
          <a:chExt cx="0" cy="0"/>
        </a:xfrm>
      </p:grpSpPr>
      <p:sp>
        <p:nvSpPr>
          <p:cNvPr id="159" name="Google Shape;159;p37"/>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37"/>
          <p:cNvSpPr txBox="1"/>
          <p:nvPr>
            <p:ph idx="1" type="body"/>
          </p:nvPr>
        </p:nvSpPr>
        <p:spPr>
          <a:xfrm>
            <a:off x="685800" y="2240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37"/>
          <p:cNvSpPr txBox="1"/>
          <p:nvPr>
            <p:ph idx="2" type="body"/>
          </p:nvPr>
        </p:nvSpPr>
        <p:spPr>
          <a:xfrm>
            <a:off x="685800" y="4265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62" name="Shape 162"/>
        <p:cNvGrpSpPr/>
        <p:nvPr/>
      </p:nvGrpSpPr>
      <p:grpSpPr>
        <a:xfrm>
          <a:off x="0" y="0"/>
          <a:ext cx="0" cy="0"/>
          <a:chOff x="0" y="0"/>
          <a:chExt cx="0" cy="0"/>
        </a:xfrm>
      </p:grpSpPr>
      <p:sp>
        <p:nvSpPr>
          <p:cNvPr id="163" name="Google Shape;163;p3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38"/>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5" name="Google Shape;165;p38"/>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6" name="Google Shape;166;p38"/>
          <p:cNvSpPr txBox="1"/>
          <p:nvPr>
            <p:ph idx="3" type="body"/>
          </p:nvPr>
        </p:nvSpPr>
        <p:spPr>
          <a:xfrm>
            <a:off x="68580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7" name="Google Shape;167;p38"/>
          <p:cNvSpPr txBox="1"/>
          <p:nvPr>
            <p:ph idx="4" type="body"/>
          </p:nvPr>
        </p:nvSpPr>
        <p:spPr>
          <a:xfrm>
            <a:off x="263484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68" name="Shape 168"/>
        <p:cNvGrpSpPr/>
        <p:nvPr/>
      </p:nvGrpSpPr>
      <p:grpSpPr>
        <a:xfrm>
          <a:off x="0" y="0"/>
          <a:ext cx="0" cy="0"/>
          <a:chOff x="0" y="0"/>
          <a:chExt cx="0" cy="0"/>
        </a:xfrm>
      </p:grpSpPr>
      <p:sp>
        <p:nvSpPr>
          <p:cNvPr id="169" name="Google Shape;169;p3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9"/>
          <p:cNvSpPr txBox="1"/>
          <p:nvPr>
            <p:ph idx="1" type="body"/>
          </p:nvPr>
        </p:nvSpPr>
        <p:spPr>
          <a:xfrm>
            <a:off x="68580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1" name="Google Shape;171;p39"/>
          <p:cNvSpPr txBox="1"/>
          <p:nvPr>
            <p:ph idx="2" type="body"/>
          </p:nvPr>
        </p:nvSpPr>
        <p:spPr>
          <a:xfrm>
            <a:off x="197172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2" name="Google Shape;172;p39"/>
          <p:cNvSpPr txBox="1"/>
          <p:nvPr>
            <p:ph idx="3" type="body"/>
          </p:nvPr>
        </p:nvSpPr>
        <p:spPr>
          <a:xfrm>
            <a:off x="325764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3" name="Google Shape;173;p39"/>
          <p:cNvSpPr txBox="1"/>
          <p:nvPr>
            <p:ph idx="4" type="body"/>
          </p:nvPr>
        </p:nvSpPr>
        <p:spPr>
          <a:xfrm>
            <a:off x="68580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4" name="Google Shape;174;p39"/>
          <p:cNvSpPr txBox="1"/>
          <p:nvPr>
            <p:ph idx="5" type="body"/>
          </p:nvPr>
        </p:nvSpPr>
        <p:spPr>
          <a:xfrm>
            <a:off x="197172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5" name="Google Shape;175;p39"/>
          <p:cNvSpPr txBox="1"/>
          <p:nvPr>
            <p:ph idx="6" type="body"/>
          </p:nvPr>
        </p:nvSpPr>
        <p:spPr>
          <a:xfrm>
            <a:off x="325764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84" name="Shape 184"/>
        <p:cNvGrpSpPr/>
        <p:nvPr/>
      </p:nvGrpSpPr>
      <p:grpSpPr>
        <a:xfrm>
          <a:off x="0" y="0"/>
          <a:ext cx="0" cy="0"/>
          <a:chOff x="0" y="0"/>
          <a:chExt cx="0" cy="0"/>
        </a:xfrm>
      </p:grpSpPr>
      <p:sp>
        <p:nvSpPr>
          <p:cNvPr id="185" name="Google Shape;185;p4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41"/>
          <p:cNvSpPr txBox="1"/>
          <p:nvPr>
            <p:ph idx="1" type="body"/>
          </p:nvPr>
        </p:nvSpPr>
        <p:spPr>
          <a:xfrm>
            <a:off x="685800" y="2240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7" name="Google Shape;187;p41"/>
          <p:cNvSpPr txBox="1"/>
          <p:nvPr>
            <p:ph idx="2" type="body"/>
          </p:nvPr>
        </p:nvSpPr>
        <p:spPr>
          <a:xfrm>
            <a:off x="685800" y="4265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89" name="Shape 189"/>
        <p:cNvGrpSpPr/>
        <p:nvPr/>
      </p:nvGrpSpPr>
      <p:grpSpPr>
        <a:xfrm>
          <a:off x="0" y="0"/>
          <a:ext cx="0" cy="0"/>
          <a:chOff x="0" y="0"/>
          <a:chExt cx="0" cy="0"/>
        </a:xfrm>
      </p:grpSpPr>
      <p:sp>
        <p:nvSpPr>
          <p:cNvPr id="190" name="Google Shape;190;p43"/>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43"/>
          <p:cNvSpPr txBox="1"/>
          <p:nvPr>
            <p:ph idx="1" type="subTitle"/>
          </p:nvPr>
        </p:nvSpPr>
        <p:spPr>
          <a:xfrm>
            <a:off x="685800" y="2240280"/>
            <a:ext cx="3803400" cy="38768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25" name="Shape 25"/>
        <p:cNvGrpSpPr/>
        <p:nvPr/>
      </p:nvGrpSpPr>
      <p:grpSpPr>
        <a:xfrm>
          <a:off x="0" y="0"/>
          <a:ext cx="0" cy="0"/>
          <a:chOff x="0" y="0"/>
          <a:chExt cx="0" cy="0"/>
        </a:xfrm>
      </p:grpSpPr>
      <p:sp>
        <p:nvSpPr>
          <p:cNvPr id="26" name="Google Shape;26;p5"/>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
          <p:cNvSpPr txBox="1"/>
          <p:nvPr>
            <p:ph idx="1" type="body"/>
          </p:nvPr>
        </p:nvSpPr>
        <p:spPr>
          <a:xfrm>
            <a:off x="685800" y="2240280"/>
            <a:ext cx="38034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92" name="Shape 192"/>
        <p:cNvGrpSpPr/>
        <p:nvPr/>
      </p:nvGrpSpPr>
      <p:grpSpPr>
        <a:xfrm>
          <a:off x="0" y="0"/>
          <a:ext cx="0" cy="0"/>
          <a:chOff x="0" y="0"/>
          <a:chExt cx="0" cy="0"/>
        </a:xfrm>
      </p:grpSpPr>
      <p:sp>
        <p:nvSpPr>
          <p:cNvPr id="193" name="Google Shape;193;p44"/>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4"/>
          <p:cNvSpPr txBox="1"/>
          <p:nvPr>
            <p:ph idx="1" type="body"/>
          </p:nvPr>
        </p:nvSpPr>
        <p:spPr>
          <a:xfrm>
            <a:off x="685800" y="2240280"/>
            <a:ext cx="38034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95" name="Shape 195"/>
        <p:cNvGrpSpPr/>
        <p:nvPr/>
      </p:nvGrpSpPr>
      <p:grpSpPr>
        <a:xfrm>
          <a:off x="0" y="0"/>
          <a:ext cx="0" cy="0"/>
          <a:chOff x="0" y="0"/>
          <a:chExt cx="0" cy="0"/>
        </a:xfrm>
      </p:grpSpPr>
      <p:sp>
        <p:nvSpPr>
          <p:cNvPr id="196" name="Google Shape;196;p45"/>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45"/>
          <p:cNvSpPr txBox="1"/>
          <p:nvPr>
            <p:ph idx="1" type="body"/>
          </p:nvPr>
        </p:nvSpPr>
        <p:spPr>
          <a:xfrm>
            <a:off x="68580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8" name="Google Shape;198;p45"/>
          <p:cNvSpPr txBox="1"/>
          <p:nvPr>
            <p:ph idx="2" type="body"/>
          </p:nvPr>
        </p:nvSpPr>
        <p:spPr>
          <a:xfrm>
            <a:off x="263484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9" name="Shape 199"/>
        <p:cNvGrpSpPr/>
        <p:nvPr/>
      </p:nvGrpSpPr>
      <p:grpSpPr>
        <a:xfrm>
          <a:off x="0" y="0"/>
          <a:ext cx="0" cy="0"/>
          <a:chOff x="0" y="0"/>
          <a:chExt cx="0" cy="0"/>
        </a:xfrm>
      </p:grpSpPr>
      <p:sp>
        <p:nvSpPr>
          <p:cNvPr id="200" name="Google Shape;200;p4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01" name="Shape 201"/>
        <p:cNvGrpSpPr/>
        <p:nvPr/>
      </p:nvGrpSpPr>
      <p:grpSpPr>
        <a:xfrm>
          <a:off x="0" y="0"/>
          <a:ext cx="0" cy="0"/>
          <a:chOff x="0" y="0"/>
          <a:chExt cx="0" cy="0"/>
        </a:xfrm>
      </p:grpSpPr>
      <p:sp>
        <p:nvSpPr>
          <p:cNvPr id="202" name="Google Shape;202;p47"/>
          <p:cNvSpPr txBox="1"/>
          <p:nvPr>
            <p:ph idx="1" type="subTitle"/>
          </p:nvPr>
        </p:nvSpPr>
        <p:spPr>
          <a:xfrm>
            <a:off x="688320" y="570240"/>
            <a:ext cx="7755840" cy="488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03" name="Shape 203"/>
        <p:cNvGrpSpPr/>
        <p:nvPr/>
      </p:nvGrpSpPr>
      <p:grpSpPr>
        <a:xfrm>
          <a:off x="0" y="0"/>
          <a:ext cx="0" cy="0"/>
          <a:chOff x="0" y="0"/>
          <a:chExt cx="0" cy="0"/>
        </a:xfrm>
      </p:grpSpPr>
      <p:sp>
        <p:nvSpPr>
          <p:cNvPr id="204" name="Google Shape;204;p4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48"/>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6" name="Google Shape;206;p48"/>
          <p:cNvSpPr txBox="1"/>
          <p:nvPr>
            <p:ph idx="2" type="body"/>
          </p:nvPr>
        </p:nvSpPr>
        <p:spPr>
          <a:xfrm>
            <a:off x="263484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7" name="Google Shape;207;p48"/>
          <p:cNvSpPr txBox="1"/>
          <p:nvPr>
            <p:ph idx="3" type="body"/>
          </p:nvPr>
        </p:nvSpPr>
        <p:spPr>
          <a:xfrm>
            <a:off x="68580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08" name="Shape 208"/>
        <p:cNvGrpSpPr/>
        <p:nvPr/>
      </p:nvGrpSpPr>
      <p:grpSpPr>
        <a:xfrm>
          <a:off x="0" y="0"/>
          <a:ext cx="0" cy="0"/>
          <a:chOff x="0" y="0"/>
          <a:chExt cx="0" cy="0"/>
        </a:xfrm>
      </p:grpSpPr>
      <p:sp>
        <p:nvSpPr>
          <p:cNvPr id="209" name="Google Shape;209;p4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49"/>
          <p:cNvSpPr txBox="1"/>
          <p:nvPr>
            <p:ph idx="1" type="body"/>
          </p:nvPr>
        </p:nvSpPr>
        <p:spPr>
          <a:xfrm>
            <a:off x="68580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1" name="Google Shape;211;p49"/>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2" name="Google Shape;212;p49"/>
          <p:cNvSpPr txBox="1"/>
          <p:nvPr>
            <p:ph idx="3" type="body"/>
          </p:nvPr>
        </p:nvSpPr>
        <p:spPr>
          <a:xfrm>
            <a:off x="263484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213" name="Shape 213"/>
        <p:cNvGrpSpPr/>
        <p:nvPr/>
      </p:nvGrpSpPr>
      <p:grpSpPr>
        <a:xfrm>
          <a:off x="0" y="0"/>
          <a:ext cx="0" cy="0"/>
          <a:chOff x="0" y="0"/>
          <a:chExt cx="0" cy="0"/>
        </a:xfrm>
      </p:grpSpPr>
      <p:sp>
        <p:nvSpPr>
          <p:cNvPr id="214" name="Google Shape;214;p50"/>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50"/>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6" name="Google Shape;216;p50"/>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7" name="Google Shape;217;p50"/>
          <p:cNvSpPr txBox="1"/>
          <p:nvPr>
            <p:ph idx="3" type="body"/>
          </p:nvPr>
        </p:nvSpPr>
        <p:spPr>
          <a:xfrm>
            <a:off x="685800" y="4265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218" name="Shape 218"/>
        <p:cNvGrpSpPr/>
        <p:nvPr/>
      </p:nvGrpSpPr>
      <p:grpSpPr>
        <a:xfrm>
          <a:off x="0" y="0"/>
          <a:ext cx="0" cy="0"/>
          <a:chOff x="0" y="0"/>
          <a:chExt cx="0" cy="0"/>
        </a:xfrm>
      </p:grpSpPr>
      <p:sp>
        <p:nvSpPr>
          <p:cNvPr id="219" name="Google Shape;219;p51"/>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51"/>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1" name="Google Shape;221;p51"/>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2" name="Google Shape;222;p51"/>
          <p:cNvSpPr txBox="1"/>
          <p:nvPr>
            <p:ph idx="3" type="body"/>
          </p:nvPr>
        </p:nvSpPr>
        <p:spPr>
          <a:xfrm>
            <a:off x="68580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51"/>
          <p:cNvSpPr txBox="1"/>
          <p:nvPr>
            <p:ph idx="4" type="body"/>
          </p:nvPr>
        </p:nvSpPr>
        <p:spPr>
          <a:xfrm>
            <a:off x="263484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224" name="Shape 224"/>
        <p:cNvGrpSpPr/>
        <p:nvPr/>
      </p:nvGrpSpPr>
      <p:grpSpPr>
        <a:xfrm>
          <a:off x="0" y="0"/>
          <a:ext cx="0" cy="0"/>
          <a:chOff x="0" y="0"/>
          <a:chExt cx="0" cy="0"/>
        </a:xfrm>
      </p:grpSpPr>
      <p:sp>
        <p:nvSpPr>
          <p:cNvPr id="225" name="Google Shape;225;p52"/>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52"/>
          <p:cNvSpPr txBox="1"/>
          <p:nvPr>
            <p:ph idx="1" type="body"/>
          </p:nvPr>
        </p:nvSpPr>
        <p:spPr>
          <a:xfrm>
            <a:off x="68580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7" name="Google Shape;227;p52"/>
          <p:cNvSpPr txBox="1"/>
          <p:nvPr>
            <p:ph idx="2" type="body"/>
          </p:nvPr>
        </p:nvSpPr>
        <p:spPr>
          <a:xfrm>
            <a:off x="197172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8" name="Google Shape;228;p52"/>
          <p:cNvSpPr txBox="1"/>
          <p:nvPr>
            <p:ph idx="3" type="body"/>
          </p:nvPr>
        </p:nvSpPr>
        <p:spPr>
          <a:xfrm>
            <a:off x="3257640" y="2240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9" name="Google Shape;229;p52"/>
          <p:cNvSpPr txBox="1"/>
          <p:nvPr>
            <p:ph idx="4" type="body"/>
          </p:nvPr>
        </p:nvSpPr>
        <p:spPr>
          <a:xfrm>
            <a:off x="68580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52"/>
          <p:cNvSpPr txBox="1"/>
          <p:nvPr>
            <p:ph idx="5" type="body"/>
          </p:nvPr>
        </p:nvSpPr>
        <p:spPr>
          <a:xfrm>
            <a:off x="197172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52"/>
          <p:cNvSpPr txBox="1"/>
          <p:nvPr>
            <p:ph idx="6" type="body"/>
          </p:nvPr>
        </p:nvSpPr>
        <p:spPr>
          <a:xfrm>
            <a:off x="3257640" y="4265280"/>
            <a:ext cx="122436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30" name="Shape 30"/>
        <p:cNvGrpSpPr/>
        <p:nvPr/>
      </p:nvGrpSpPr>
      <p:grpSpPr>
        <a:xfrm>
          <a:off x="0" y="0"/>
          <a:ext cx="0" cy="0"/>
          <a:chOff x="0" y="0"/>
          <a:chExt cx="0" cy="0"/>
        </a:xfrm>
      </p:grpSpPr>
      <p:sp>
        <p:nvSpPr>
          <p:cNvPr id="31" name="Google Shape;31;p7"/>
          <p:cNvSpPr txBox="1"/>
          <p:nvPr>
            <p:ph idx="1" type="subTitle"/>
          </p:nvPr>
        </p:nvSpPr>
        <p:spPr>
          <a:xfrm>
            <a:off x="688320" y="570240"/>
            <a:ext cx="7755840" cy="488556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32" name="Shape 32"/>
        <p:cNvGrpSpPr/>
        <p:nvPr/>
      </p:nvGrpSpPr>
      <p:grpSpPr>
        <a:xfrm>
          <a:off x="0" y="0"/>
          <a:ext cx="0" cy="0"/>
          <a:chOff x="0" y="0"/>
          <a:chExt cx="0" cy="0"/>
        </a:xfrm>
      </p:grpSpPr>
      <p:sp>
        <p:nvSpPr>
          <p:cNvPr id="33" name="Google Shape;33;p8"/>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8"/>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8"/>
          <p:cNvSpPr txBox="1"/>
          <p:nvPr>
            <p:ph idx="2" type="body"/>
          </p:nvPr>
        </p:nvSpPr>
        <p:spPr>
          <a:xfrm>
            <a:off x="263484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8"/>
          <p:cNvSpPr txBox="1"/>
          <p:nvPr>
            <p:ph idx="3" type="body"/>
          </p:nvPr>
        </p:nvSpPr>
        <p:spPr>
          <a:xfrm>
            <a:off x="68580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
          <p:cNvSpPr txBox="1"/>
          <p:nvPr>
            <p:ph idx="1" type="body"/>
          </p:nvPr>
        </p:nvSpPr>
        <p:spPr>
          <a:xfrm>
            <a:off x="685800" y="2240280"/>
            <a:ext cx="1855800" cy="38768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9"/>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9"/>
          <p:cNvSpPr txBox="1"/>
          <p:nvPr>
            <p:ph idx="3" type="body"/>
          </p:nvPr>
        </p:nvSpPr>
        <p:spPr>
          <a:xfrm>
            <a:off x="2634840" y="4265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42" name="Shape 42"/>
        <p:cNvGrpSpPr/>
        <p:nvPr/>
      </p:nvGrpSpPr>
      <p:grpSpPr>
        <a:xfrm>
          <a:off x="0" y="0"/>
          <a:ext cx="0" cy="0"/>
          <a:chOff x="0" y="0"/>
          <a:chExt cx="0" cy="0"/>
        </a:xfrm>
      </p:grpSpPr>
      <p:sp>
        <p:nvSpPr>
          <p:cNvPr id="43" name="Google Shape;43;p10"/>
          <p:cNvSpPr txBox="1"/>
          <p:nvPr>
            <p:ph type="title"/>
          </p:nvPr>
        </p:nvSpPr>
        <p:spPr>
          <a:xfrm>
            <a:off x="688320" y="570240"/>
            <a:ext cx="7755840" cy="105372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
          <p:cNvSpPr txBox="1"/>
          <p:nvPr>
            <p:ph idx="1" type="body"/>
          </p:nvPr>
        </p:nvSpPr>
        <p:spPr>
          <a:xfrm>
            <a:off x="68580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0"/>
          <p:cNvSpPr txBox="1"/>
          <p:nvPr>
            <p:ph idx="2" type="body"/>
          </p:nvPr>
        </p:nvSpPr>
        <p:spPr>
          <a:xfrm>
            <a:off x="2634840" y="2240280"/>
            <a:ext cx="18558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0"/>
          <p:cNvSpPr txBox="1"/>
          <p:nvPr>
            <p:ph idx="3" type="body"/>
          </p:nvPr>
        </p:nvSpPr>
        <p:spPr>
          <a:xfrm>
            <a:off x="685800" y="4265280"/>
            <a:ext cx="3803400" cy="18489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4.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2.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9" name="Shape 9"/>
        <p:cNvGrpSpPr/>
        <p:nvPr/>
      </p:nvGrpSpPr>
      <p:grpSpPr>
        <a:xfrm>
          <a:off x="0" y="0"/>
          <a:ext cx="0" cy="0"/>
          <a:chOff x="0" y="0"/>
          <a:chExt cx="0" cy="0"/>
        </a:xfrm>
      </p:grpSpPr>
      <p:sp>
        <p:nvSpPr>
          <p:cNvPr id="10" name="Google Shape;10;p1"/>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ph idx="10" type="dt"/>
          </p:nvPr>
        </p:nvSpPr>
        <p:spPr>
          <a:xfrm>
            <a:off x="360360" y="6161400"/>
            <a:ext cx="213336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1" type="ftr"/>
          </p:nvPr>
        </p:nvSpPr>
        <p:spPr>
          <a:xfrm>
            <a:off x="3124080" y="6161400"/>
            <a:ext cx="289512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 name="Google Shape;13;p1"/>
          <p:cNvSpPr txBox="1"/>
          <p:nvPr>
            <p:ph idx="12" type="sldNum"/>
          </p:nvPr>
        </p:nvSpPr>
        <p:spPr>
          <a:xfrm>
            <a:off x="6639120" y="6161400"/>
            <a:ext cx="2133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4" name="Google Shape;14;p1"/>
          <p:cNvSpPr txBox="1"/>
          <p:nvPr>
            <p:ph type="title"/>
          </p:nvPr>
        </p:nvSpPr>
        <p:spPr>
          <a:xfrm>
            <a:off x="688320" y="570240"/>
            <a:ext cx="7755840" cy="10537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 name="Google Shape;15;p1"/>
          <p:cNvSpPr txBox="1"/>
          <p:nvPr>
            <p:ph idx="1" type="body"/>
          </p:nvPr>
        </p:nvSpPr>
        <p:spPr>
          <a:xfrm>
            <a:off x="685800" y="2240280"/>
            <a:ext cx="3803400" cy="387684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6" name="Google Shape;16;p1"/>
          <p:cNvSpPr txBox="1"/>
          <p:nvPr>
            <p:ph idx="2" type="body"/>
          </p:nvPr>
        </p:nvSpPr>
        <p:spPr>
          <a:xfrm>
            <a:off x="4645080" y="2240280"/>
            <a:ext cx="3803400" cy="387684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65" name="Shape 65"/>
        <p:cNvGrpSpPr/>
        <p:nvPr/>
      </p:nvGrpSpPr>
      <p:grpSpPr>
        <a:xfrm>
          <a:off x="0" y="0"/>
          <a:ext cx="0" cy="0"/>
          <a:chOff x="0" y="0"/>
          <a:chExt cx="0" cy="0"/>
        </a:xfrm>
      </p:grpSpPr>
      <p:sp>
        <p:nvSpPr>
          <p:cNvPr id="66" name="Google Shape;66;p14"/>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type="title"/>
          </p:nvPr>
        </p:nvSpPr>
        <p:spPr>
          <a:xfrm>
            <a:off x="457200" y="274680"/>
            <a:ext cx="8229240" cy="114264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8" name="Google Shape;68;p14"/>
          <p:cNvSpPr txBox="1"/>
          <p:nvPr>
            <p:ph idx="1" type="body"/>
          </p:nvPr>
        </p:nvSpPr>
        <p:spPr>
          <a:xfrm>
            <a:off x="45720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9" name="Google Shape;69;p14"/>
          <p:cNvSpPr txBox="1"/>
          <p:nvPr>
            <p:ph idx="2" type="body"/>
          </p:nvPr>
        </p:nvSpPr>
        <p:spPr>
          <a:xfrm>
            <a:off x="4648320" y="1600200"/>
            <a:ext cx="4038120" cy="452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0" name="Google Shape;70;p14"/>
          <p:cNvSpPr txBox="1"/>
          <p:nvPr>
            <p:ph idx="10" type="dt"/>
          </p:nvPr>
        </p:nvSpPr>
        <p:spPr>
          <a:xfrm>
            <a:off x="457200" y="6245280"/>
            <a:ext cx="213336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1" name="Google Shape;71;p14"/>
          <p:cNvSpPr txBox="1"/>
          <p:nvPr>
            <p:ph idx="11" type="ftr"/>
          </p:nvPr>
        </p:nvSpPr>
        <p:spPr>
          <a:xfrm>
            <a:off x="3124080" y="6245280"/>
            <a:ext cx="289512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2" name="Google Shape;72;p14"/>
          <p:cNvSpPr txBox="1"/>
          <p:nvPr>
            <p:ph idx="12" type="sldNum"/>
          </p:nvPr>
        </p:nvSpPr>
        <p:spPr>
          <a:xfrm>
            <a:off x="6553080" y="6245280"/>
            <a:ext cx="2133360" cy="47592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121" name="Shape 121"/>
        <p:cNvGrpSpPr/>
        <p:nvPr/>
      </p:nvGrpSpPr>
      <p:grpSpPr>
        <a:xfrm>
          <a:off x="0" y="0"/>
          <a:ext cx="0" cy="0"/>
          <a:chOff x="0" y="0"/>
          <a:chExt cx="0" cy="0"/>
        </a:xfrm>
      </p:grpSpPr>
      <p:sp>
        <p:nvSpPr>
          <p:cNvPr id="122" name="Google Shape;122;p27"/>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7"/>
          <p:cNvSpPr txBox="1"/>
          <p:nvPr>
            <p:ph idx="1" type="body"/>
          </p:nvPr>
        </p:nvSpPr>
        <p:spPr>
          <a:xfrm>
            <a:off x="699120" y="2248200"/>
            <a:ext cx="7745040" cy="3877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4" name="Google Shape;124;p27"/>
          <p:cNvSpPr txBox="1"/>
          <p:nvPr>
            <p:ph idx="10" type="dt"/>
          </p:nvPr>
        </p:nvSpPr>
        <p:spPr>
          <a:xfrm>
            <a:off x="360360" y="6161400"/>
            <a:ext cx="213336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5" name="Google Shape;125;p27"/>
          <p:cNvSpPr txBox="1"/>
          <p:nvPr>
            <p:ph idx="11" type="ftr"/>
          </p:nvPr>
        </p:nvSpPr>
        <p:spPr>
          <a:xfrm>
            <a:off x="3124080" y="6161400"/>
            <a:ext cx="2895120" cy="36468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6" name="Google Shape;126;p27"/>
          <p:cNvSpPr txBox="1"/>
          <p:nvPr>
            <p:ph idx="12" type="sldNum"/>
          </p:nvPr>
        </p:nvSpPr>
        <p:spPr>
          <a:xfrm>
            <a:off x="6639120" y="6161400"/>
            <a:ext cx="2133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1pPr>
            <a:lvl2pPr indent="0" lvl="1"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2pPr>
            <a:lvl3pPr indent="0" lvl="2"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3pPr>
            <a:lvl4pPr indent="0" lvl="3"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4pPr>
            <a:lvl5pPr indent="0" lvl="4"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5pPr>
            <a:lvl6pPr indent="0" lvl="5"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6pPr>
            <a:lvl7pPr indent="0" lvl="6"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7pPr>
            <a:lvl8pPr indent="0" lvl="7"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8pPr>
            <a:lvl9pPr indent="0" lvl="8" marL="0" marR="0" rtl="0" algn="r">
              <a:lnSpc>
                <a:spcPct val="100000"/>
              </a:lnSpc>
              <a:spcBef>
                <a:spcPts val="0"/>
              </a:spcBef>
              <a:buNone/>
              <a:defRPr b="0" i="0" sz="1200" u="none" cap="none" strike="noStrike">
                <a:solidFill>
                  <a:srgbClr val="895D1D"/>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27" name="Google Shape;127;p27"/>
          <p:cNvSpPr txBox="1"/>
          <p:nvPr>
            <p:ph type="title"/>
          </p:nvPr>
        </p:nvSpPr>
        <p:spPr>
          <a:xfrm>
            <a:off x="688320" y="570240"/>
            <a:ext cx="7755840" cy="10537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78125" ty="0" sy="78125"/>
        </a:blipFill>
      </p:bgPr>
    </p:bg>
    <p:spTree>
      <p:nvGrpSpPr>
        <p:cNvPr id="176" name="Shape 176"/>
        <p:cNvGrpSpPr/>
        <p:nvPr/>
      </p:nvGrpSpPr>
      <p:grpSpPr>
        <a:xfrm>
          <a:off x="0" y="0"/>
          <a:ext cx="0" cy="0"/>
          <a:chOff x="0" y="0"/>
          <a:chExt cx="0" cy="0"/>
        </a:xfrm>
      </p:grpSpPr>
      <p:sp>
        <p:nvSpPr>
          <p:cNvPr id="177" name="Google Shape;177;p40"/>
          <p:cNvSpPr/>
          <p:nvPr/>
        </p:nvSpPr>
        <p:spPr>
          <a:xfrm>
            <a:off x="0" y="0"/>
            <a:ext cx="9143640" cy="6857640"/>
          </a:xfrm>
          <a:prstGeom prst="rect">
            <a:avLst/>
          </a:prstGeom>
          <a:blipFill rotWithShape="1">
            <a:blip r:embed="rId2">
              <a:alphaModFix amt="70000"/>
            </a:blip>
            <a:tile algn="tl" flip="none" tx="0" sx="75000" ty="0" sy="7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0"/>
          <p:cNvSpPr txBox="1"/>
          <p:nvPr>
            <p:ph type="title"/>
          </p:nvPr>
        </p:nvSpPr>
        <p:spPr>
          <a:xfrm>
            <a:off x="457200" y="274680"/>
            <a:ext cx="8229240" cy="114264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9" name="Google Shape;179;p40"/>
          <p:cNvSpPr txBox="1"/>
          <p:nvPr>
            <p:ph idx="1" type="body"/>
          </p:nvPr>
        </p:nvSpPr>
        <p:spPr>
          <a:xfrm>
            <a:off x="457200" y="1600200"/>
            <a:ext cx="8229240" cy="21855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0" name="Google Shape;180;p40"/>
          <p:cNvSpPr txBox="1"/>
          <p:nvPr>
            <p:ph idx="2" type="body"/>
          </p:nvPr>
        </p:nvSpPr>
        <p:spPr>
          <a:xfrm>
            <a:off x="457200" y="3938760"/>
            <a:ext cx="8229240" cy="218736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1" name="Google Shape;181;p40"/>
          <p:cNvSpPr txBox="1"/>
          <p:nvPr>
            <p:ph idx="10" type="dt"/>
          </p:nvPr>
        </p:nvSpPr>
        <p:spPr>
          <a:xfrm>
            <a:off x="457200" y="6245280"/>
            <a:ext cx="213336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2" name="Google Shape;182;p40"/>
          <p:cNvSpPr txBox="1"/>
          <p:nvPr>
            <p:ph idx="11" type="ftr"/>
          </p:nvPr>
        </p:nvSpPr>
        <p:spPr>
          <a:xfrm>
            <a:off x="3124080" y="6245280"/>
            <a:ext cx="2895120" cy="4759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3" name="Google Shape;183;p40"/>
          <p:cNvSpPr txBox="1"/>
          <p:nvPr>
            <p:ph idx="12" type="sldNum"/>
          </p:nvPr>
        </p:nvSpPr>
        <p:spPr>
          <a:xfrm>
            <a:off x="6553080" y="6245280"/>
            <a:ext cx="2133360" cy="47592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sz="1200" strike="noStrike">
                <a:solidFill>
                  <a:srgbClr val="000000"/>
                </a:solidFill>
                <a:latin typeface="Book Antiqua"/>
                <a:ea typeface="Book Antiqua"/>
                <a:cs typeface="Book Antiqua"/>
                <a:sym typeface="Book Antiqua"/>
              </a:defRPr>
            </a:lvl1pPr>
            <a:lvl2pPr indent="0" lvl="1" marL="0" marR="0" rtl="0" algn="r">
              <a:lnSpc>
                <a:spcPct val="100000"/>
              </a:lnSpc>
              <a:spcBef>
                <a:spcPts val="0"/>
              </a:spcBef>
              <a:buNone/>
              <a:defRPr b="0" sz="1200" strike="noStrike">
                <a:solidFill>
                  <a:srgbClr val="000000"/>
                </a:solidFill>
                <a:latin typeface="Book Antiqua"/>
                <a:ea typeface="Book Antiqua"/>
                <a:cs typeface="Book Antiqua"/>
                <a:sym typeface="Book Antiqua"/>
              </a:defRPr>
            </a:lvl2pPr>
            <a:lvl3pPr indent="0" lvl="2" marL="0" marR="0" rtl="0" algn="r">
              <a:lnSpc>
                <a:spcPct val="100000"/>
              </a:lnSpc>
              <a:spcBef>
                <a:spcPts val="0"/>
              </a:spcBef>
              <a:buNone/>
              <a:defRPr b="0" sz="1200" strike="noStrike">
                <a:solidFill>
                  <a:srgbClr val="000000"/>
                </a:solidFill>
                <a:latin typeface="Book Antiqua"/>
                <a:ea typeface="Book Antiqua"/>
                <a:cs typeface="Book Antiqua"/>
                <a:sym typeface="Book Antiqua"/>
              </a:defRPr>
            </a:lvl3pPr>
            <a:lvl4pPr indent="0" lvl="3" marL="0" marR="0" rtl="0" algn="r">
              <a:lnSpc>
                <a:spcPct val="100000"/>
              </a:lnSpc>
              <a:spcBef>
                <a:spcPts val="0"/>
              </a:spcBef>
              <a:buNone/>
              <a:defRPr b="0" sz="1200" strike="noStrike">
                <a:solidFill>
                  <a:srgbClr val="000000"/>
                </a:solidFill>
                <a:latin typeface="Book Antiqua"/>
                <a:ea typeface="Book Antiqua"/>
                <a:cs typeface="Book Antiqua"/>
                <a:sym typeface="Book Antiqua"/>
              </a:defRPr>
            </a:lvl4pPr>
            <a:lvl5pPr indent="0" lvl="4" marL="0" marR="0" rtl="0" algn="r">
              <a:lnSpc>
                <a:spcPct val="100000"/>
              </a:lnSpc>
              <a:spcBef>
                <a:spcPts val="0"/>
              </a:spcBef>
              <a:buNone/>
              <a:defRPr b="0" sz="1200" strike="noStrike">
                <a:solidFill>
                  <a:srgbClr val="000000"/>
                </a:solidFill>
                <a:latin typeface="Book Antiqua"/>
                <a:ea typeface="Book Antiqua"/>
                <a:cs typeface="Book Antiqua"/>
                <a:sym typeface="Book Antiqua"/>
              </a:defRPr>
            </a:lvl5pPr>
            <a:lvl6pPr indent="0" lvl="5" marL="0" marR="0" rtl="0" algn="r">
              <a:lnSpc>
                <a:spcPct val="100000"/>
              </a:lnSpc>
              <a:spcBef>
                <a:spcPts val="0"/>
              </a:spcBef>
              <a:buNone/>
              <a:defRPr b="0" sz="1200" strike="noStrike">
                <a:solidFill>
                  <a:srgbClr val="000000"/>
                </a:solidFill>
                <a:latin typeface="Book Antiqua"/>
                <a:ea typeface="Book Antiqua"/>
                <a:cs typeface="Book Antiqua"/>
                <a:sym typeface="Book Antiqua"/>
              </a:defRPr>
            </a:lvl6pPr>
            <a:lvl7pPr indent="0" lvl="6" marL="0" marR="0" rtl="0" algn="r">
              <a:lnSpc>
                <a:spcPct val="100000"/>
              </a:lnSpc>
              <a:spcBef>
                <a:spcPts val="0"/>
              </a:spcBef>
              <a:buNone/>
              <a:defRPr b="0" sz="1200" strike="noStrike">
                <a:solidFill>
                  <a:srgbClr val="000000"/>
                </a:solidFill>
                <a:latin typeface="Book Antiqua"/>
                <a:ea typeface="Book Antiqua"/>
                <a:cs typeface="Book Antiqua"/>
                <a:sym typeface="Book Antiqua"/>
              </a:defRPr>
            </a:lvl7pPr>
            <a:lvl8pPr indent="0" lvl="7" marL="0" marR="0" rtl="0" algn="r">
              <a:lnSpc>
                <a:spcPct val="100000"/>
              </a:lnSpc>
              <a:spcBef>
                <a:spcPts val="0"/>
              </a:spcBef>
              <a:buNone/>
              <a:defRPr b="0" sz="1200" strike="noStrike">
                <a:solidFill>
                  <a:srgbClr val="000000"/>
                </a:solidFill>
                <a:latin typeface="Book Antiqua"/>
                <a:ea typeface="Book Antiqua"/>
                <a:cs typeface="Book Antiqua"/>
                <a:sym typeface="Book Antiqua"/>
              </a:defRPr>
            </a:lvl8pPr>
            <a:lvl9pPr indent="0" lvl="8" marL="0" marR="0" rtl="0" algn="r">
              <a:lnSpc>
                <a:spcPct val="100000"/>
              </a:lnSpc>
              <a:spcBef>
                <a:spcPts val="0"/>
              </a:spcBef>
              <a:buNone/>
              <a:defRPr b="0" sz="1200" strike="noStrike">
                <a:solidFill>
                  <a:srgbClr val="000000"/>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53"/>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62"/>
          <p:cNvSpPr txBox="1"/>
          <p:nvPr/>
        </p:nvSpPr>
        <p:spPr>
          <a:xfrm>
            <a:off x="714960" y="22644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800" strike="noStrike">
                <a:solidFill>
                  <a:srgbClr val="046380"/>
                </a:solidFill>
                <a:latin typeface="Arial"/>
                <a:ea typeface="Arial"/>
                <a:cs typeface="Arial"/>
                <a:sym typeface="Arial"/>
              </a:rPr>
              <a:t>Herodium</a:t>
            </a:r>
            <a:endParaRPr b="0" sz="4800" strike="noStrike">
              <a:solidFill>
                <a:srgbClr val="000000"/>
              </a:solidFill>
              <a:latin typeface="Book Antiqua"/>
              <a:ea typeface="Book Antiqua"/>
              <a:cs typeface="Book Antiqua"/>
              <a:sym typeface="Book Antiqua"/>
            </a:endParaRPr>
          </a:p>
        </p:txBody>
      </p:sp>
      <p:sp>
        <p:nvSpPr>
          <p:cNvPr id="311" name="Google Shape;311;p62"/>
          <p:cNvSpPr/>
          <p:nvPr/>
        </p:nvSpPr>
        <p:spPr>
          <a:xfrm>
            <a:off x="365760" y="1371600"/>
            <a:ext cx="4297680" cy="3930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Book Antiqua"/>
                <a:ea typeface="Book Antiqua"/>
                <a:cs typeface="Book Antiqua"/>
                <a:sym typeface="Book Antiqua"/>
              </a:rPr>
              <a:t>The grand estate at Herodium is a testament to Herod’s building prowess. Its construction began in 28–27 B.C.E. after Herod returned from Rome upon securing the support of Augustus and Marc Antony and being appointed king of Judea. The palace-fortress on the summit of the mound was built first and then the vast palace complex—Lower Herodium—at its base. A veritable lap of luxury, Lower Herodium boasted a 1,200-by-100-foot man-made course, a bathhouse with mosaic floors and a large plastered pool with an island in its middle.</a:t>
            </a:r>
            <a:endParaRPr b="0" sz="1800" strike="noStrike">
              <a:latin typeface="Arial"/>
              <a:ea typeface="Arial"/>
              <a:cs typeface="Arial"/>
              <a:sym typeface="Arial"/>
            </a:endParaRPr>
          </a:p>
        </p:txBody>
      </p:sp>
      <p:pic>
        <p:nvPicPr>
          <p:cNvPr id="312" name="Google Shape;312;p62"/>
          <p:cNvPicPr preferRelativeResize="0"/>
          <p:nvPr/>
        </p:nvPicPr>
        <p:blipFill rotWithShape="1">
          <a:blip r:embed="rId3">
            <a:alphaModFix/>
          </a:blip>
          <a:srcRect b="0" l="0" r="0" t="0"/>
          <a:stretch/>
        </p:blipFill>
        <p:spPr>
          <a:xfrm>
            <a:off x="4663440" y="1354320"/>
            <a:ext cx="3931920" cy="4795200"/>
          </a:xfrm>
          <a:prstGeom prst="rect">
            <a:avLst/>
          </a:prstGeom>
          <a:noFill/>
          <a:ln>
            <a:noFill/>
          </a:ln>
        </p:spPr>
      </p:pic>
      <p:sp>
        <p:nvSpPr>
          <p:cNvPr id="313" name="Google Shape;313;p62"/>
          <p:cNvSpPr/>
          <p:nvPr/>
        </p:nvSpPr>
        <p:spPr>
          <a:xfrm>
            <a:off x="1371600" y="6149520"/>
            <a:ext cx="6048720" cy="5763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40:3, May/June 2014</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Was Herod’s Tomb Really Found?</a:t>
            </a:r>
            <a:endParaRPr b="0" sz="1600"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63"/>
          <p:cNvSpPr txBox="1"/>
          <p:nvPr/>
        </p:nvSpPr>
        <p:spPr>
          <a:xfrm>
            <a:off x="4545720" y="1299240"/>
            <a:ext cx="3898800" cy="48268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lang="en-US" sz="2400" strike="noStrike">
                <a:solidFill>
                  <a:srgbClr val="262626"/>
                </a:solidFill>
                <a:latin typeface="Arial"/>
                <a:ea typeface="Arial"/>
                <a:cs typeface="Arial"/>
                <a:sym typeface="Arial"/>
              </a:rPr>
              <a:t>Herod took 12 years to construct Caesarea Maritima (from 22 B.C.E. to 10/9 B.C.E.).</a:t>
            </a:r>
            <a:endParaRPr b="0" sz="2400" strike="noStrike">
              <a:solidFill>
                <a:srgbClr val="262626"/>
              </a:solidFill>
              <a:latin typeface="Book Antiqua"/>
              <a:ea typeface="Book Antiqua"/>
              <a:cs typeface="Book Antiqua"/>
              <a:sym typeface="Book Antiqua"/>
            </a:endParaRPr>
          </a:p>
        </p:txBody>
      </p:sp>
      <p:sp>
        <p:nvSpPr>
          <p:cNvPr id="319" name="Google Shape;319;p63"/>
          <p:cNvSpPr txBox="1"/>
          <p:nvPr/>
        </p:nvSpPr>
        <p:spPr>
          <a:xfrm>
            <a:off x="699120" y="24480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5400" strike="noStrike">
                <a:solidFill>
                  <a:srgbClr val="046380"/>
                </a:solidFill>
                <a:latin typeface="Arial"/>
                <a:ea typeface="Arial"/>
                <a:cs typeface="Arial"/>
                <a:sym typeface="Arial"/>
              </a:rPr>
              <a:t>Caesarea Maritima</a:t>
            </a:r>
            <a:endParaRPr b="0" sz="5400" strike="noStrike">
              <a:solidFill>
                <a:srgbClr val="000000"/>
              </a:solidFill>
              <a:latin typeface="Book Antiqua"/>
              <a:ea typeface="Book Antiqua"/>
              <a:cs typeface="Book Antiqua"/>
              <a:sym typeface="Book Antiqua"/>
            </a:endParaRPr>
          </a:p>
        </p:txBody>
      </p:sp>
      <p:pic>
        <p:nvPicPr>
          <p:cNvPr id="320" name="Google Shape;320;p63"/>
          <p:cNvPicPr preferRelativeResize="0"/>
          <p:nvPr/>
        </p:nvPicPr>
        <p:blipFill rotWithShape="1">
          <a:blip r:embed="rId3">
            <a:alphaModFix/>
          </a:blip>
          <a:srcRect b="0" l="0" r="0" t="0"/>
          <a:stretch/>
        </p:blipFill>
        <p:spPr>
          <a:xfrm>
            <a:off x="4620240" y="2987280"/>
            <a:ext cx="3528360" cy="3263760"/>
          </a:xfrm>
          <a:prstGeom prst="rect">
            <a:avLst/>
          </a:prstGeom>
          <a:noFill/>
          <a:ln>
            <a:noFill/>
          </a:ln>
        </p:spPr>
      </p:pic>
      <p:pic>
        <p:nvPicPr>
          <p:cNvPr id="321" name="Google Shape;321;p63"/>
          <p:cNvPicPr preferRelativeResize="0"/>
          <p:nvPr/>
        </p:nvPicPr>
        <p:blipFill rotWithShape="1">
          <a:blip r:embed="rId4">
            <a:alphaModFix/>
          </a:blip>
          <a:srcRect b="0" l="0" r="0" t="0"/>
          <a:stretch/>
        </p:blipFill>
        <p:spPr>
          <a:xfrm>
            <a:off x="462240" y="1299240"/>
            <a:ext cx="3988800" cy="4951800"/>
          </a:xfrm>
          <a:prstGeom prst="rect">
            <a:avLst/>
          </a:prstGeom>
          <a:noFill/>
          <a:ln>
            <a:noFill/>
          </a:ln>
        </p:spPr>
      </p:pic>
      <p:sp>
        <p:nvSpPr>
          <p:cNvPr id="322" name="Google Shape;322;p63"/>
          <p:cNvSpPr/>
          <p:nvPr/>
        </p:nvSpPr>
        <p:spPr>
          <a:xfrm>
            <a:off x="1371600" y="6281640"/>
            <a:ext cx="604872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30:5, September/October 2004</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Vegas on the Med</a:t>
            </a:r>
            <a:endParaRPr b="0" sz="1600"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64"/>
          <p:cNvSpPr txBox="1"/>
          <p:nvPr/>
        </p:nvSpPr>
        <p:spPr>
          <a:xfrm>
            <a:off x="688320" y="16560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Bethsaida</a:t>
            </a:r>
            <a:endParaRPr b="0" sz="4400" strike="noStrike">
              <a:solidFill>
                <a:srgbClr val="000000"/>
              </a:solidFill>
              <a:latin typeface="Book Antiqua"/>
              <a:ea typeface="Book Antiqua"/>
              <a:cs typeface="Book Antiqua"/>
              <a:sym typeface="Book Antiqua"/>
            </a:endParaRPr>
          </a:p>
        </p:txBody>
      </p:sp>
      <p:pic>
        <p:nvPicPr>
          <p:cNvPr id="328" name="Google Shape;328;p64"/>
          <p:cNvPicPr preferRelativeResize="0"/>
          <p:nvPr/>
        </p:nvPicPr>
        <p:blipFill rotWithShape="1">
          <a:blip r:embed="rId3">
            <a:alphaModFix/>
          </a:blip>
          <a:srcRect b="0" l="0" r="0" t="0"/>
          <a:stretch/>
        </p:blipFill>
        <p:spPr>
          <a:xfrm>
            <a:off x="7287840" y="1381680"/>
            <a:ext cx="1743480" cy="2804400"/>
          </a:xfrm>
          <a:prstGeom prst="rect">
            <a:avLst/>
          </a:prstGeom>
          <a:noFill/>
          <a:ln>
            <a:noFill/>
          </a:ln>
        </p:spPr>
      </p:pic>
      <p:sp>
        <p:nvSpPr>
          <p:cNvPr id="329" name="Google Shape;329;p64"/>
          <p:cNvSpPr/>
          <p:nvPr/>
        </p:nvSpPr>
        <p:spPr>
          <a:xfrm>
            <a:off x="1371600" y="6281640"/>
            <a:ext cx="604872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26:1, January/February 2000</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Bethsaida Rediscovered</a:t>
            </a:r>
            <a:endParaRPr b="0" sz="1600" strike="noStrike">
              <a:latin typeface="Arial"/>
              <a:ea typeface="Arial"/>
              <a:cs typeface="Arial"/>
              <a:sym typeface="Arial"/>
            </a:endParaRPr>
          </a:p>
        </p:txBody>
      </p:sp>
      <p:pic>
        <p:nvPicPr>
          <p:cNvPr id="330" name="Google Shape;330;p64"/>
          <p:cNvPicPr preferRelativeResize="0"/>
          <p:nvPr/>
        </p:nvPicPr>
        <p:blipFill rotWithShape="1">
          <a:blip r:embed="rId4">
            <a:alphaModFix/>
          </a:blip>
          <a:srcRect b="0" l="0" r="0" t="0"/>
          <a:stretch/>
        </p:blipFill>
        <p:spPr>
          <a:xfrm>
            <a:off x="4258800" y="1351440"/>
            <a:ext cx="2890080" cy="2834640"/>
          </a:xfrm>
          <a:prstGeom prst="rect">
            <a:avLst/>
          </a:prstGeom>
          <a:noFill/>
          <a:ln>
            <a:noFill/>
          </a:ln>
        </p:spPr>
      </p:pic>
      <p:sp>
        <p:nvSpPr>
          <p:cNvPr id="331" name="Google Shape;331;p64"/>
          <p:cNvSpPr/>
          <p:nvPr/>
        </p:nvSpPr>
        <p:spPr>
          <a:xfrm>
            <a:off x="365760" y="1371600"/>
            <a:ext cx="3840480" cy="28328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The Gospel of Luke places the feeding of the five thousand at Bethsaida (Luke 9:12–17). And according to the Gospel of Mark, Jesus cured a blind man at Bethsaida (Mark 8:22–25). Mark also locates one of Jesus’ most famous miracles—his walk on the water—near Bethsaida (Mark 6:45–51).</a:t>
            </a:r>
            <a:endParaRPr b="0" sz="1800" strike="noStrike">
              <a:latin typeface="Arial"/>
              <a:ea typeface="Arial"/>
              <a:cs typeface="Arial"/>
              <a:sym typeface="Arial"/>
            </a:endParaRPr>
          </a:p>
        </p:txBody>
      </p:sp>
      <p:sp>
        <p:nvSpPr>
          <p:cNvPr id="332" name="Google Shape;332;p64"/>
          <p:cNvSpPr txBox="1"/>
          <p:nvPr/>
        </p:nvSpPr>
        <p:spPr>
          <a:xfrm>
            <a:off x="439560" y="4312080"/>
            <a:ext cx="8521560" cy="1947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The Gospel of John records that Bethsaida was the home of the disciples Philip, Andrew and Peter (John 1:44). But Bethsaida was also the target of a withering curse by Jesus: “Then he began to reproach the cities in which most of his deeds of power had been done, because they did not repent. ‘Woe to you, Chorazin! Woe to you, Bethsaida! For if the deeds of power done in you had been done in Tyre and Sidon, they would have repented long ago in sackcloth and ashes’”(Matthew 11:20–23).</a:t>
            </a:r>
            <a:endParaRPr b="0" sz="1800"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65"/>
          <p:cNvSpPr txBox="1"/>
          <p:nvPr/>
        </p:nvSpPr>
        <p:spPr>
          <a:xfrm>
            <a:off x="631080" y="640080"/>
            <a:ext cx="814716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Rolling Stone Tomb</a:t>
            </a:r>
            <a:br>
              <a:rPr lang="en-US" sz="1800"/>
            </a:br>
            <a:r>
              <a:rPr b="1" lang="en-US" sz="4400" strike="noStrike">
                <a:solidFill>
                  <a:srgbClr val="046380"/>
                </a:solidFill>
                <a:latin typeface="Arial"/>
                <a:ea typeface="Arial"/>
                <a:cs typeface="Arial"/>
                <a:sym typeface="Arial"/>
              </a:rPr>
              <a:t>Typical of 1st Century Judea</a:t>
            </a:r>
            <a:br>
              <a:rPr lang="en-US" sz="1800"/>
            </a:br>
            <a:endParaRPr b="0" sz="4400" strike="noStrike">
              <a:solidFill>
                <a:srgbClr val="000000"/>
              </a:solidFill>
              <a:latin typeface="Book Antiqua"/>
              <a:ea typeface="Book Antiqua"/>
              <a:cs typeface="Book Antiqua"/>
              <a:sym typeface="Book Antiqua"/>
            </a:endParaRPr>
          </a:p>
        </p:txBody>
      </p:sp>
      <p:pic>
        <p:nvPicPr>
          <p:cNvPr id="338" name="Google Shape;338;p65"/>
          <p:cNvPicPr preferRelativeResize="0"/>
          <p:nvPr/>
        </p:nvPicPr>
        <p:blipFill rotWithShape="1">
          <a:blip r:embed="rId3">
            <a:alphaModFix/>
          </a:blip>
          <a:srcRect b="0" l="0" r="0" t="0"/>
          <a:stretch/>
        </p:blipFill>
        <p:spPr>
          <a:xfrm>
            <a:off x="4123080" y="1914480"/>
            <a:ext cx="4767480" cy="3023280"/>
          </a:xfrm>
          <a:prstGeom prst="rect">
            <a:avLst/>
          </a:prstGeom>
          <a:noFill/>
          <a:ln>
            <a:noFill/>
          </a:ln>
        </p:spPr>
      </p:pic>
      <p:sp>
        <p:nvSpPr>
          <p:cNvPr id="339" name="Google Shape;339;p65"/>
          <p:cNvSpPr/>
          <p:nvPr/>
        </p:nvSpPr>
        <p:spPr>
          <a:xfrm>
            <a:off x="274320" y="1839240"/>
            <a:ext cx="3840480" cy="365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Rolling-stone tomb. Typical of limestone-carved, first-century tombs in Judea and nearby areas, this one from Tell Hesban in Jordan may be very similar to the tomb in which Jesus was buried. The Gospel of Matthew (27:59–60) relates that Joseph of Arimathea wrapped the body of Jesus in a clean linen cloth and laid it in his own new tomb, and “rolled a great stone to the door of the sepulchre.” </a:t>
            </a:r>
            <a:endParaRPr b="0" sz="1800" strike="noStrike">
              <a:latin typeface="Arial"/>
              <a:ea typeface="Arial"/>
              <a:cs typeface="Arial"/>
              <a:sym typeface="Arial"/>
            </a:endParaRPr>
          </a:p>
        </p:txBody>
      </p:sp>
      <p:sp>
        <p:nvSpPr>
          <p:cNvPr id="340" name="Google Shape;340;p65"/>
          <p:cNvSpPr txBox="1"/>
          <p:nvPr/>
        </p:nvSpPr>
        <p:spPr>
          <a:xfrm>
            <a:off x="4114800" y="5249160"/>
            <a:ext cx="4732560" cy="14169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In such tombs, the round stone rolled freely along a slanted track or was pushed along a level track in order to cover and seal the entrance to the burial cave. (Shown here is a level track.)</a:t>
            </a:r>
            <a:endParaRPr b="0" sz="1800" strike="noStrike">
              <a:latin typeface="Arial"/>
              <a:ea typeface="Arial"/>
              <a:cs typeface="Arial"/>
              <a:sym typeface="Arial"/>
            </a:endParaRPr>
          </a:p>
        </p:txBody>
      </p:sp>
      <p:sp>
        <p:nvSpPr>
          <p:cNvPr id="341" name="Google Shape;341;p65"/>
          <p:cNvSpPr/>
          <p:nvPr/>
        </p:nvSpPr>
        <p:spPr>
          <a:xfrm>
            <a:off x="274320" y="5611320"/>
            <a:ext cx="3671280" cy="10638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12:4, July/August 1986</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New Evidence May Explain Image on Shroud of Turin</a:t>
            </a:r>
            <a:endParaRPr b="0" sz="1600"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66"/>
          <p:cNvSpPr txBox="1"/>
          <p:nvPr/>
        </p:nvSpPr>
        <p:spPr>
          <a:xfrm>
            <a:off x="3829320" y="692280"/>
            <a:ext cx="516312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800" strike="noStrike">
                <a:solidFill>
                  <a:srgbClr val="046380"/>
                </a:solidFill>
                <a:latin typeface="Arial"/>
                <a:ea typeface="Arial"/>
                <a:cs typeface="Arial"/>
                <a:sym typeface="Arial"/>
              </a:rPr>
              <a:t>Palace Discovered Underneath a Parking Lot at the City of David</a:t>
            </a:r>
            <a:endParaRPr b="0" sz="2800" strike="noStrike">
              <a:solidFill>
                <a:srgbClr val="000000"/>
              </a:solidFill>
              <a:latin typeface="Book Antiqua"/>
              <a:ea typeface="Book Antiqua"/>
              <a:cs typeface="Book Antiqua"/>
              <a:sym typeface="Book Antiqua"/>
            </a:endParaRPr>
          </a:p>
        </p:txBody>
      </p:sp>
      <p:pic>
        <p:nvPicPr>
          <p:cNvPr id="347" name="Google Shape;347;p66"/>
          <p:cNvPicPr preferRelativeResize="0"/>
          <p:nvPr/>
        </p:nvPicPr>
        <p:blipFill rotWithShape="1">
          <a:blip r:embed="rId3">
            <a:alphaModFix/>
          </a:blip>
          <a:srcRect b="0" l="0" r="0" t="48063"/>
          <a:stretch/>
        </p:blipFill>
        <p:spPr>
          <a:xfrm>
            <a:off x="392400" y="2963160"/>
            <a:ext cx="3565440" cy="3340800"/>
          </a:xfrm>
          <a:prstGeom prst="rect">
            <a:avLst/>
          </a:prstGeom>
          <a:noFill/>
          <a:ln>
            <a:noFill/>
          </a:ln>
        </p:spPr>
      </p:pic>
      <p:pic>
        <p:nvPicPr>
          <p:cNvPr id="348" name="Google Shape;348;p66"/>
          <p:cNvPicPr preferRelativeResize="0"/>
          <p:nvPr/>
        </p:nvPicPr>
        <p:blipFill rotWithShape="1">
          <a:blip r:embed="rId4">
            <a:alphaModFix/>
          </a:blip>
          <a:srcRect b="0" l="0" r="0" t="0"/>
          <a:stretch/>
        </p:blipFill>
        <p:spPr>
          <a:xfrm>
            <a:off x="392400" y="99000"/>
            <a:ext cx="3565440" cy="2495520"/>
          </a:xfrm>
          <a:prstGeom prst="rect">
            <a:avLst/>
          </a:prstGeom>
          <a:noFill/>
          <a:ln>
            <a:noFill/>
          </a:ln>
        </p:spPr>
      </p:pic>
      <p:sp>
        <p:nvSpPr>
          <p:cNvPr id="349" name="Google Shape;349;p66"/>
          <p:cNvSpPr/>
          <p:nvPr/>
        </p:nvSpPr>
        <p:spPr>
          <a:xfrm>
            <a:off x="4663440" y="5246280"/>
            <a:ext cx="3291840" cy="11869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40:3, May/June 2014</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Queen Helena’s Jerusalem Palace—In a Parking Lot?</a:t>
            </a:r>
            <a:endParaRPr b="0" sz="1800" strike="noStrike">
              <a:latin typeface="Arial"/>
              <a:ea typeface="Arial"/>
              <a:cs typeface="Arial"/>
              <a:sym typeface="Arial"/>
            </a:endParaRPr>
          </a:p>
        </p:txBody>
      </p:sp>
      <p:sp>
        <p:nvSpPr>
          <p:cNvPr id="350" name="Google Shape;350;p66"/>
          <p:cNvSpPr/>
          <p:nvPr/>
        </p:nvSpPr>
        <p:spPr>
          <a:xfrm>
            <a:off x="4023360" y="2113560"/>
            <a:ext cx="4846320" cy="2860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400" strike="noStrike">
                <a:solidFill>
                  <a:srgbClr val="000000"/>
                </a:solidFill>
                <a:latin typeface="Arial"/>
                <a:ea typeface="Arial"/>
                <a:cs typeface="Arial"/>
                <a:sym typeface="Arial"/>
              </a:rPr>
              <a:t>The Israel Antiquities Authority excavation in the Givati Parking Lot has uncovered 12 different occupational strata, including one with a palatial structure from the Second Temple period (reconstructed here by archaeologists Doron Ben-Ami and Yana Tchekhanovets).</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latin typeface="Arial"/>
              <a:ea typeface="Arial"/>
              <a:cs typeface="Arial"/>
              <a:sym typeface="Arial"/>
            </a:endParaRPr>
          </a:p>
          <a:p>
            <a:pPr indent="0" lvl="0" marL="0" marR="0" rtl="0" algn="l">
              <a:lnSpc>
                <a:spcPct val="100000"/>
              </a:lnSpc>
              <a:spcBef>
                <a:spcPts val="0"/>
              </a:spcBef>
              <a:spcAft>
                <a:spcPts val="0"/>
              </a:spcAft>
              <a:buNone/>
            </a:pPr>
            <a:r>
              <a:rPr b="0" lang="en-US" sz="1400" strike="noStrike">
                <a:solidFill>
                  <a:srgbClr val="000000"/>
                </a:solidFill>
                <a:latin typeface="Arial"/>
                <a:ea typeface="Arial"/>
                <a:cs typeface="Arial"/>
                <a:sym typeface="Arial"/>
              </a:rPr>
              <a:t>The Givati Parking Lot -The site’s spectacular location in the northern part of the City of David is rivaled only by the extraordinary archaeological remains beneath—from the First Temple through Islamic periods. A large structure dated to the end of the Second Temple period (first century C.E.) may well be the palace of Queen Helena of Adiabene.</a:t>
            </a:r>
            <a:endParaRPr b="0" sz="1400"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7"/>
          <p:cNvSpPr txBox="1"/>
          <p:nvPr/>
        </p:nvSpPr>
        <p:spPr>
          <a:xfrm>
            <a:off x="640080" y="54864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Queen Helena’s Tomb</a:t>
            </a:r>
            <a:endParaRPr b="0" sz="4400" strike="noStrike">
              <a:solidFill>
                <a:srgbClr val="000000"/>
              </a:solidFill>
              <a:latin typeface="Book Antiqua"/>
              <a:ea typeface="Book Antiqua"/>
              <a:cs typeface="Book Antiqua"/>
              <a:sym typeface="Book Antiqua"/>
            </a:endParaRPr>
          </a:p>
        </p:txBody>
      </p:sp>
      <p:pic>
        <p:nvPicPr>
          <p:cNvPr id="356" name="Google Shape;356;p67"/>
          <p:cNvPicPr preferRelativeResize="0"/>
          <p:nvPr/>
        </p:nvPicPr>
        <p:blipFill rotWithShape="1">
          <a:blip r:embed="rId3">
            <a:alphaModFix/>
          </a:blip>
          <a:srcRect b="3494" l="0" r="0" t="0"/>
          <a:stretch/>
        </p:blipFill>
        <p:spPr>
          <a:xfrm>
            <a:off x="3296160" y="1532880"/>
            <a:ext cx="5599440" cy="3953520"/>
          </a:xfrm>
          <a:prstGeom prst="rect">
            <a:avLst/>
          </a:prstGeom>
          <a:noFill/>
          <a:ln>
            <a:noFill/>
          </a:ln>
        </p:spPr>
      </p:pic>
      <p:sp>
        <p:nvSpPr>
          <p:cNvPr id="357" name="Google Shape;357;p67"/>
          <p:cNvSpPr/>
          <p:nvPr/>
        </p:nvSpPr>
        <p:spPr>
          <a:xfrm>
            <a:off x="182880" y="1532880"/>
            <a:ext cx="3113280" cy="405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Seemingly ageless, the Tomb of the Kings—really the tomb of Queen Helena of Adiabene—looks nearly the same today as it did in this photograph from about 1900. Although partially in ruins, its ornate façade hints at the splendor of the tomb in the first century C.E. when it was constructed.</a:t>
            </a:r>
            <a:endParaRPr b="0" sz="2000" strike="noStrike">
              <a:latin typeface="Arial"/>
              <a:ea typeface="Arial"/>
              <a:cs typeface="Arial"/>
              <a:sym typeface="Arial"/>
            </a:endParaRPr>
          </a:p>
        </p:txBody>
      </p:sp>
      <p:sp>
        <p:nvSpPr>
          <p:cNvPr id="358" name="Google Shape;358;p67"/>
          <p:cNvSpPr/>
          <p:nvPr/>
        </p:nvSpPr>
        <p:spPr>
          <a:xfrm>
            <a:off x="914400" y="5760720"/>
            <a:ext cx="7406640" cy="6382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40:3, May/June 2014</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Queen Helena’s Jerusalem Palace—In a Parking Lot?</a:t>
            </a:r>
            <a:endParaRPr b="0" sz="1800"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8"/>
          <p:cNvSpPr txBox="1"/>
          <p:nvPr/>
        </p:nvSpPr>
        <p:spPr>
          <a:xfrm>
            <a:off x="615600" y="283320"/>
            <a:ext cx="810612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800" strike="noStrike">
                <a:solidFill>
                  <a:srgbClr val="046380"/>
                </a:solidFill>
                <a:latin typeface="Arial"/>
                <a:ea typeface="Arial"/>
                <a:cs typeface="Arial"/>
                <a:sym typeface="Arial"/>
              </a:rPr>
              <a:t>Roman Denarius of Tiberius Caesar</a:t>
            </a:r>
            <a:endParaRPr b="0" sz="4800" strike="noStrike">
              <a:solidFill>
                <a:srgbClr val="000000"/>
              </a:solidFill>
              <a:latin typeface="Book Antiqua"/>
              <a:ea typeface="Book Antiqua"/>
              <a:cs typeface="Book Antiqua"/>
              <a:sym typeface="Book Antiqua"/>
            </a:endParaRPr>
          </a:p>
        </p:txBody>
      </p:sp>
      <p:pic>
        <p:nvPicPr>
          <p:cNvPr id="364" name="Google Shape;364;p68"/>
          <p:cNvPicPr preferRelativeResize="0"/>
          <p:nvPr/>
        </p:nvPicPr>
        <p:blipFill rotWithShape="1">
          <a:blip r:embed="rId3">
            <a:alphaModFix/>
          </a:blip>
          <a:srcRect b="0" l="0" r="0" t="0"/>
          <a:stretch/>
        </p:blipFill>
        <p:spPr>
          <a:xfrm>
            <a:off x="5052600" y="1645920"/>
            <a:ext cx="3735360" cy="3931920"/>
          </a:xfrm>
          <a:prstGeom prst="rect">
            <a:avLst/>
          </a:prstGeom>
          <a:noFill/>
          <a:ln>
            <a:noFill/>
          </a:ln>
        </p:spPr>
      </p:pic>
      <p:sp>
        <p:nvSpPr>
          <p:cNvPr id="365" name="Google Shape;365;p68"/>
          <p:cNvSpPr/>
          <p:nvPr/>
        </p:nvSpPr>
        <p:spPr>
          <a:xfrm>
            <a:off x="182880" y="1532880"/>
            <a:ext cx="4869720" cy="49683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The tribute coin Jesus asks to see when he prepares his rebuttal would have been a silver denarius of the Roman emperor Tiberius (the reigning emperor at the time Jesus preached in Jerusalem). On its front, it bore Tiberius’s head—his eikoµn or “likeness”—and the legend TI CAESAR DIVI AVG F AVGVSTVS, “Tiberius Caesar, son of the Divine Augustus.”</a:t>
            </a:r>
            <a:endParaRPr b="0" sz="20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2000" strike="noStrike">
              <a:latin typeface="Arial"/>
              <a:ea typeface="Arial"/>
              <a:cs typeface="Arial"/>
              <a:sym typeface="Arial"/>
            </a:endParaRPr>
          </a:p>
          <a:p>
            <a:pPr indent="0" lvl="0" marL="0" marR="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Here is where Jesus delivers his famous answer: “Render therefore to Caesar the things that are Caesar’s, and to God the things that are God’s” (Matthew 22:21; Mark 12:17; Luke 20:25).</a:t>
            </a:r>
            <a:endParaRPr b="0" sz="2000" strike="noStrike">
              <a:latin typeface="Arial"/>
              <a:ea typeface="Arial"/>
              <a:cs typeface="Arial"/>
              <a:sym typeface="Arial"/>
            </a:endParaRPr>
          </a:p>
        </p:txBody>
      </p:sp>
      <p:sp>
        <p:nvSpPr>
          <p:cNvPr id="366" name="Google Shape;366;p68"/>
          <p:cNvSpPr/>
          <p:nvPr/>
        </p:nvSpPr>
        <p:spPr>
          <a:xfrm>
            <a:off x="4937760" y="5760720"/>
            <a:ext cx="3931920" cy="9126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Bible Review 19:2, April 2003</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What Jesus Really Meant by “Render Unto Caesar”</a:t>
            </a:r>
            <a:endParaRPr b="0" sz="1800"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69"/>
          <p:cNvSpPr txBox="1"/>
          <p:nvPr/>
        </p:nvSpPr>
        <p:spPr>
          <a:xfrm>
            <a:off x="457200" y="389520"/>
            <a:ext cx="8229240" cy="8874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n-US" sz="4000" strike="noStrike">
                <a:solidFill>
                  <a:srgbClr val="046380"/>
                </a:solidFill>
                <a:latin typeface="Arial"/>
                <a:ea typeface="Arial"/>
                <a:cs typeface="Arial"/>
                <a:sym typeface="Arial"/>
              </a:rPr>
              <a:t>Crucified Heel Bone </a:t>
            </a:r>
            <a:endParaRPr b="0" sz="4000" strike="noStrike">
              <a:solidFill>
                <a:srgbClr val="000000"/>
              </a:solidFill>
              <a:latin typeface="Book Antiqua"/>
              <a:ea typeface="Book Antiqua"/>
              <a:cs typeface="Book Antiqua"/>
              <a:sym typeface="Book Antiqua"/>
            </a:endParaRPr>
          </a:p>
        </p:txBody>
      </p:sp>
      <p:pic>
        <p:nvPicPr>
          <p:cNvPr id="373" name="Google Shape;373;p69"/>
          <p:cNvPicPr preferRelativeResize="0"/>
          <p:nvPr/>
        </p:nvPicPr>
        <p:blipFill rotWithShape="1">
          <a:blip r:embed="rId3">
            <a:alphaModFix/>
          </a:blip>
          <a:srcRect b="0" l="0" r="0" t="0"/>
          <a:stretch/>
        </p:blipFill>
        <p:spPr>
          <a:xfrm>
            <a:off x="443880" y="1374120"/>
            <a:ext cx="5225400" cy="4843800"/>
          </a:xfrm>
          <a:prstGeom prst="rect">
            <a:avLst/>
          </a:prstGeom>
          <a:noFill/>
          <a:ln>
            <a:noFill/>
          </a:ln>
        </p:spPr>
      </p:pic>
      <p:sp>
        <p:nvSpPr>
          <p:cNvPr id="374" name="Google Shape;374;p69"/>
          <p:cNvSpPr/>
          <p:nvPr/>
        </p:nvSpPr>
        <p:spPr>
          <a:xfrm>
            <a:off x="5664960" y="1346040"/>
            <a:ext cx="3113280" cy="49683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000" strike="noStrike">
                <a:solidFill>
                  <a:srgbClr val="000000"/>
                </a:solidFill>
                <a:latin typeface="Arial"/>
                <a:ea typeface="Arial"/>
                <a:cs typeface="Arial"/>
                <a:sym typeface="Arial"/>
              </a:rPr>
              <a:t>Pinned together by a large iron nail, the heel bones of a young man, 24–28 years old, discovered in a tomb near Jerusalem, present dramatic and heart rending evidence of crucifixion. The nail was hammered first into the right foot and then the left; the configuration of the bones indicates the contorted posture the victim had been forced into on the cross</a:t>
            </a:r>
            <a:endParaRPr b="0" sz="2000" strike="noStrike">
              <a:latin typeface="Arial"/>
              <a:ea typeface="Arial"/>
              <a:cs typeface="Arial"/>
              <a:sym typeface="Arial"/>
            </a:endParaRPr>
          </a:p>
        </p:txBody>
      </p:sp>
      <p:sp>
        <p:nvSpPr>
          <p:cNvPr id="375" name="Google Shape;375;p69"/>
          <p:cNvSpPr/>
          <p:nvPr/>
        </p:nvSpPr>
        <p:spPr>
          <a:xfrm>
            <a:off x="914400" y="6217920"/>
            <a:ext cx="7406640" cy="6382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11:1, January/February 1985</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Crucifixion—The Archaeological Evidence</a:t>
            </a:r>
            <a:endParaRPr b="0" sz="1800"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70"/>
          <p:cNvSpPr txBox="1"/>
          <p:nvPr/>
        </p:nvSpPr>
        <p:spPr>
          <a:xfrm>
            <a:off x="688320" y="57024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Magdala Synagogue</a:t>
            </a:r>
            <a:endParaRPr b="0" sz="4000" strike="noStrike">
              <a:solidFill>
                <a:srgbClr val="000000"/>
              </a:solidFill>
              <a:latin typeface="Book Antiqua"/>
              <a:ea typeface="Book Antiqua"/>
              <a:cs typeface="Book Antiqua"/>
              <a:sym typeface="Book Antiqua"/>
            </a:endParaRPr>
          </a:p>
        </p:txBody>
      </p:sp>
      <p:pic>
        <p:nvPicPr>
          <p:cNvPr id="381" name="Google Shape;381;p70"/>
          <p:cNvPicPr preferRelativeResize="0"/>
          <p:nvPr/>
        </p:nvPicPr>
        <p:blipFill rotWithShape="1">
          <a:blip r:embed="rId3">
            <a:alphaModFix/>
          </a:blip>
          <a:srcRect b="0" l="0" r="0" t="0"/>
          <a:stretch/>
        </p:blipFill>
        <p:spPr>
          <a:xfrm>
            <a:off x="374760" y="1857240"/>
            <a:ext cx="4197240" cy="3903480"/>
          </a:xfrm>
          <a:prstGeom prst="rect">
            <a:avLst/>
          </a:prstGeom>
          <a:noFill/>
          <a:ln>
            <a:noFill/>
          </a:ln>
        </p:spPr>
      </p:pic>
      <p:sp>
        <p:nvSpPr>
          <p:cNvPr id="382" name="Google Shape;382;p70"/>
          <p:cNvSpPr/>
          <p:nvPr/>
        </p:nvSpPr>
        <p:spPr>
          <a:xfrm>
            <a:off x="4572000" y="1711800"/>
            <a:ext cx="4389120" cy="42044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This roughly 3-foot-long engraved stone with an early depiction of a seven-branched menorah (facing panel) was discovered in the central hall of the Magdala synagogue. The stone may have served as a table on which Torah scrolls were rolled out.</a:t>
            </a:r>
            <a:endParaRPr b="0" sz="1800" strike="noStrike">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latin typeface="Arial"/>
              <a:ea typeface="Arial"/>
              <a:cs typeface="Arial"/>
              <a:sym typeface="Arial"/>
            </a:endParaRPr>
          </a:p>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The Magdala synagogue is dated to the first century C.E. or earlier, making it one of the oldest synagogues ever found. It was in use while the Jerusalem Temple still stood. Its halls may have welcomed some of Jesus’ earliest followers, including Mary Magdalene.</a:t>
            </a:r>
            <a:endParaRPr b="0" sz="1800" strike="noStrike">
              <a:latin typeface="Arial"/>
              <a:ea typeface="Arial"/>
              <a:cs typeface="Arial"/>
              <a:sym typeface="Arial"/>
            </a:endParaRPr>
          </a:p>
        </p:txBody>
      </p:sp>
      <p:sp>
        <p:nvSpPr>
          <p:cNvPr id="383" name="Google Shape;383;p70"/>
          <p:cNvSpPr/>
          <p:nvPr/>
        </p:nvSpPr>
        <p:spPr>
          <a:xfrm>
            <a:off x="914400" y="6038280"/>
            <a:ext cx="7406640" cy="6382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37:4, July/August 2011</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New Synagogue Excavations In Israel and Beyond</a:t>
            </a:r>
            <a:endParaRPr b="0" sz="1800" strike="noStrike">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71"/>
          <p:cNvSpPr txBox="1"/>
          <p:nvPr/>
        </p:nvSpPr>
        <p:spPr>
          <a:xfrm>
            <a:off x="688320" y="23616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Herod Antipas</a:t>
            </a:r>
            <a:br>
              <a:rPr lang="en-US" sz="1800"/>
            </a:br>
            <a:r>
              <a:rPr b="1" lang="en-US" sz="4400" strike="noStrike">
                <a:solidFill>
                  <a:srgbClr val="046380"/>
                </a:solidFill>
                <a:latin typeface="Arial"/>
                <a:ea typeface="Arial"/>
                <a:cs typeface="Arial"/>
                <a:sym typeface="Arial"/>
              </a:rPr>
              <a:t>4 BC – 39 CE</a:t>
            </a:r>
            <a:endParaRPr b="0" sz="4400" strike="noStrike">
              <a:solidFill>
                <a:srgbClr val="000000"/>
              </a:solidFill>
              <a:latin typeface="Book Antiqua"/>
              <a:ea typeface="Book Antiqua"/>
              <a:cs typeface="Book Antiqua"/>
              <a:sym typeface="Book Antiqua"/>
            </a:endParaRPr>
          </a:p>
        </p:txBody>
      </p:sp>
      <p:pic>
        <p:nvPicPr>
          <p:cNvPr id="389" name="Google Shape;389;p71"/>
          <p:cNvPicPr preferRelativeResize="0"/>
          <p:nvPr/>
        </p:nvPicPr>
        <p:blipFill rotWithShape="1">
          <a:blip r:embed="rId3">
            <a:alphaModFix/>
          </a:blip>
          <a:srcRect b="0" l="0" r="0" t="0"/>
          <a:stretch/>
        </p:blipFill>
        <p:spPr>
          <a:xfrm>
            <a:off x="5014440" y="1624320"/>
            <a:ext cx="2707920" cy="2975760"/>
          </a:xfrm>
          <a:prstGeom prst="rect">
            <a:avLst/>
          </a:prstGeom>
          <a:noFill/>
          <a:ln>
            <a:noFill/>
          </a:ln>
        </p:spPr>
      </p:pic>
      <p:pic>
        <p:nvPicPr>
          <p:cNvPr id="390" name="Google Shape;390;p71"/>
          <p:cNvPicPr preferRelativeResize="0"/>
          <p:nvPr/>
        </p:nvPicPr>
        <p:blipFill rotWithShape="1">
          <a:blip r:embed="rId4">
            <a:alphaModFix/>
          </a:blip>
          <a:srcRect b="0" l="0" r="0" t="0"/>
          <a:stretch/>
        </p:blipFill>
        <p:spPr>
          <a:xfrm>
            <a:off x="1540080" y="1624320"/>
            <a:ext cx="2653560" cy="2975760"/>
          </a:xfrm>
          <a:prstGeom prst="rect">
            <a:avLst/>
          </a:prstGeom>
          <a:noFill/>
          <a:ln>
            <a:noFill/>
          </a:ln>
        </p:spPr>
      </p:pic>
      <p:sp>
        <p:nvSpPr>
          <p:cNvPr id="391" name="Google Shape;391;p71"/>
          <p:cNvSpPr/>
          <p:nvPr/>
        </p:nvSpPr>
        <p:spPr>
          <a:xfrm>
            <a:off x="688320" y="4779360"/>
            <a:ext cx="8244000" cy="14612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The coins from the reign of Herod Antipas have Greek inscriptions, but depict no living beings so as not to offend the sensibilities of the Jewish population. The coin shown here was struck during the 24th year of his reign, or 20 C.E. It shows a reed upright with the date on the obverse and an inscription reading “Tiberias” surrounded by a wreath on the reverse.</a:t>
            </a:r>
            <a:endParaRPr b="0" sz="1800" strike="noStrike">
              <a:latin typeface="Arial"/>
              <a:ea typeface="Arial"/>
              <a:cs typeface="Arial"/>
              <a:sym typeface="Arial"/>
            </a:endParaRPr>
          </a:p>
        </p:txBody>
      </p:sp>
      <p:sp>
        <p:nvSpPr>
          <p:cNvPr id="392" name="Google Shape;392;p71"/>
          <p:cNvSpPr/>
          <p:nvPr/>
        </p:nvSpPr>
        <p:spPr>
          <a:xfrm>
            <a:off x="914400" y="6237720"/>
            <a:ext cx="7406640" cy="5158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400" strike="noStrike">
                <a:solidFill>
                  <a:srgbClr val="000000"/>
                </a:solidFill>
                <a:latin typeface="Arial"/>
                <a:ea typeface="Arial"/>
                <a:cs typeface="Arial"/>
                <a:sym typeface="Arial"/>
              </a:rPr>
              <a:t>Biblical Archaeology Review 33:4, July/August 2007</a:t>
            </a:r>
            <a:endParaRPr b="0" sz="14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400" strike="noStrike">
                <a:solidFill>
                  <a:srgbClr val="CC5E28"/>
                </a:solidFill>
                <a:latin typeface="Arial"/>
                <a:ea typeface="Arial"/>
                <a:cs typeface="Arial"/>
                <a:sym typeface="Arial"/>
              </a:rPr>
              <a:t>How Jewish Was Jesus’ Galilee?</a:t>
            </a:r>
            <a:endParaRPr b="0" sz="1400"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54"/>
          <p:cNvSpPr txBox="1"/>
          <p:nvPr/>
        </p:nvSpPr>
        <p:spPr>
          <a:xfrm>
            <a:off x="700200" y="282960"/>
            <a:ext cx="807228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rgbClr val="046380"/>
                </a:solidFill>
                <a:latin typeface="Arial"/>
                <a:ea typeface="Arial"/>
                <a:cs typeface="Arial"/>
                <a:sym typeface="Arial"/>
              </a:rPr>
              <a:t>Mark Antony and Cleopatra </a:t>
            </a:r>
            <a:endParaRPr b="0" i="0" sz="4000" u="none" cap="none" strike="noStrike">
              <a:solidFill>
                <a:srgbClr val="000000"/>
              </a:solidFill>
              <a:latin typeface="Book Antiqua"/>
              <a:ea typeface="Book Antiqua"/>
              <a:cs typeface="Book Antiqua"/>
              <a:sym typeface="Book Antiqua"/>
            </a:endParaRPr>
          </a:p>
        </p:txBody>
      </p:sp>
      <p:sp>
        <p:nvSpPr>
          <p:cNvPr id="243" name="Google Shape;243;p54"/>
          <p:cNvSpPr/>
          <p:nvPr/>
        </p:nvSpPr>
        <p:spPr>
          <a:xfrm>
            <a:off x="4754880" y="1232640"/>
            <a:ext cx="4291200" cy="3443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Renowned for her beauty, intelligence and cunning, Cleopatra VII was the last ruling pharaoh of the Ptolemaic Dynasty in Egypt. She secured her throne by aligning herself with two of the most powerful men in the Roman world: Julius Caesar and, later, Marc Antony. </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latin typeface="Arial"/>
              <a:ea typeface="Arial"/>
              <a:cs typeface="Arial"/>
              <a:sym typeface="Arial"/>
            </a:endParaRPr>
          </a:p>
        </p:txBody>
      </p:sp>
      <p:pic>
        <p:nvPicPr>
          <p:cNvPr id="244" name="Google Shape;244;p54"/>
          <p:cNvPicPr preferRelativeResize="0"/>
          <p:nvPr/>
        </p:nvPicPr>
        <p:blipFill rotWithShape="1">
          <a:blip r:embed="rId3">
            <a:alphaModFix/>
          </a:blip>
          <a:srcRect b="0" l="0" r="0" t="0"/>
          <a:stretch/>
        </p:blipFill>
        <p:spPr>
          <a:xfrm>
            <a:off x="316800" y="1188720"/>
            <a:ext cx="4438080" cy="3483720"/>
          </a:xfrm>
          <a:prstGeom prst="rect">
            <a:avLst/>
          </a:prstGeom>
          <a:noFill/>
          <a:ln>
            <a:noFill/>
          </a:ln>
        </p:spPr>
      </p:pic>
      <p:sp>
        <p:nvSpPr>
          <p:cNvPr id="245" name="Google Shape;245;p54"/>
          <p:cNvSpPr txBox="1"/>
          <p:nvPr/>
        </p:nvSpPr>
        <p:spPr>
          <a:xfrm>
            <a:off x="316800" y="4672440"/>
            <a:ext cx="8461440" cy="18637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The upper left bust from the Vatican Museum and upper right silver denarius from the collection of the British Museum are some of the few representations of the famous Egyptian queen to have survived from her lifetime. The bust was sculpted between 50 and 30 B.C.E. Minted in 32 B.C.E., the coin depicts Cleopatra on one side (top) and Marc Antony on the other (bottom).</a:t>
            </a:r>
            <a:endParaRPr b="0" i="0" sz="2000" u="none" cap="none" strike="noStrike">
              <a:latin typeface="Arial"/>
              <a:ea typeface="Arial"/>
              <a:cs typeface="Arial"/>
              <a:sym typeface="Arial"/>
            </a:endParaRPr>
          </a:p>
        </p:txBody>
      </p:sp>
      <p:sp>
        <p:nvSpPr>
          <p:cNvPr id="246" name="Google Shape;246;p54"/>
          <p:cNvSpPr txBox="1"/>
          <p:nvPr/>
        </p:nvSpPr>
        <p:spPr>
          <a:xfrm>
            <a:off x="5212080" y="4023360"/>
            <a:ext cx="3806280" cy="124128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i="0" lang="en-US" sz="1400" u="none" cap="none" strike="noStrike">
                <a:latin typeface="Arial"/>
                <a:ea typeface="Arial"/>
                <a:cs typeface="Arial"/>
                <a:sym typeface="Arial"/>
              </a:rPr>
              <a:t>Biblical Archaeology Review 41:6, November/December 2015</a:t>
            </a:r>
            <a:endParaRPr b="0" i="0" sz="1400" u="none" cap="none" strike="noStrike">
              <a:latin typeface="Arial"/>
              <a:ea typeface="Arial"/>
              <a:cs typeface="Arial"/>
              <a:sym typeface="Arial"/>
            </a:endParaRPr>
          </a:p>
          <a:p>
            <a:pPr indent="0" lvl="0" marL="0" marR="0" rtl="0" algn="ctr">
              <a:spcBef>
                <a:spcPts val="0"/>
              </a:spcBef>
              <a:spcAft>
                <a:spcPts val="0"/>
              </a:spcAft>
              <a:buNone/>
            </a:pPr>
            <a:r>
              <a:rPr b="0" i="0" lang="en-US" sz="1400" u="none" cap="none" strike="noStrike">
                <a:solidFill>
                  <a:srgbClr val="CC5E28"/>
                </a:solidFill>
                <a:latin typeface="Arial"/>
                <a:ea typeface="Arial"/>
                <a:cs typeface="Arial"/>
                <a:sym typeface="Arial"/>
              </a:rPr>
              <a:t>Coptic: Egypt’s Christian Language</a:t>
            </a:r>
            <a:endParaRPr b="0" i="0" sz="1400" u="none" cap="none" strike="noStrike">
              <a:latin typeface="Arial"/>
              <a:ea typeface="Arial"/>
              <a:cs typeface="Arial"/>
              <a:sym typeface="Arial"/>
            </a:endParaRPr>
          </a:p>
          <a:p>
            <a:pPr indent="0" lvl="0" marL="0" marR="0" rtl="0" algn="ctr">
              <a:spcBef>
                <a:spcPts val="0"/>
              </a:spcBef>
              <a:spcAft>
                <a:spcPts val="0"/>
              </a:spcAft>
              <a:buNone/>
            </a:pPr>
            <a:r>
              <a:t/>
            </a:r>
            <a:endParaRPr b="0" i="0" sz="14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72"/>
          <p:cNvSpPr txBox="1"/>
          <p:nvPr/>
        </p:nvSpPr>
        <p:spPr>
          <a:xfrm>
            <a:off x="688320" y="57024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Salome, Famous for Demanding the Head of </a:t>
            </a:r>
            <a:br>
              <a:rPr lang="en-US" sz="1800"/>
            </a:br>
            <a:r>
              <a:rPr b="1" lang="en-US" sz="4000" strike="noStrike">
                <a:solidFill>
                  <a:srgbClr val="046380"/>
                </a:solidFill>
                <a:latin typeface="Arial"/>
                <a:ea typeface="Arial"/>
                <a:cs typeface="Arial"/>
                <a:sym typeface="Arial"/>
              </a:rPr>
              <a:t>John the Baptist </a:t>
            </a:r>
            <a:endParaRPr b="0" sz="4000" strike="noStrike">
              <a:solidFill>
                <a:srgbClr val="000000"/>
              </a:solidFill>
              <a:latin typeface="Book Antiqua"/>
              <a:ea typeface="Book Antiqua"/>
              <a:cs typeface="Book Antiqua"/>
              <a:sym typeface="Book Antiqua"/>
            </a:endParaRPr>
          </a:p>
        </p:txBody>
      </p:sp>
      <p:pic>
        <p:nvPicPr>
          <p:cNvPr id="398" name="Google Shape;398;p72"/>
          <p:cNvPicPr preferRelativeResize="0"/>
          <p:nvPr/>
        </p:nvPicPr>
        <p:blipFill rotWithShape="1">
          <a:blip r:embed="rId3">
            <a:alphaModFix/>
          </a:blip>
          <a:srcRect b="0" l="0" r="0" t="0"/>
          <a:stretch/>
        </p:blipFill>
        <p:spPr>
          <a:xfrm>
            <a:off x="5666400" y="2377440"/>
            <a:ext cx="3203280" cy="3229920"/>
          </a:xfrm>
          <a:prstGeom prst="rect">
            <a:avLst/>
          </a:prstGeom>
          <a:noFill/>
          <a:ln>
            <a:noFill/>
          </a:ln>
        </p:spPr>
      </p:pic>
      <p:sp>
        <p:nvSpPr>
          <p:cNvPr id="399" name="Google Shape;399;p72"/>
          <p:cNvSpPr/>
          <p:nvPr/>
        </p:nvSpPr>
        <p:spPr>
          <a:xfrm>
            <a:off x="914400" y="6035040"/>
            <a:ext cx="7406640" cy="6382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43:5, September/October 2017</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New Testament Political Figures Confirmed</a:t>
            </a:r>
            <a:endParaRPr b="0" sz="1800" strike="noStrike">
              <a:latin typeface="Arial"/>
              <a:ea typeface="Arial"/>
              <a:cs typeface="Arial"/>
              <a:sym typeface="Arial"/>
            </a:endParaRPr>
          </a:p>
        </p:txBody>
      </p:sp>
      <p:sp>
        <p:nvSpPr>
          <p:cNvPr id="400" name="Google Shape;400;p72"/>
          <p:cNvSpPr/>
          <p:nvPr/>
        </p:nvSpPr>
        <p:spPr>
          <a:xfrm>
            <a:off x="259920" y="2103120"/>
            <a:ext cx="5317920" cy="3776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200" strike="noStrike">
                <a:solidFill>
                  <a:srgbClr val="000000"/>
                </a:solidFill>
                <a:latin typeface="Arial"/>
                <a:ea typeface="Arial"/>
                <a:cs typeface="Arial"/>
                <a:sym typeface="Arial"/>
              </a:rPr>
              <a:t>The coinage of both Herod the Great and Herod Antipas do not show a portrait of the ruler, keeping in line with the Jewish prohibition against graven images. However, Salome, who danced before Herod Antipas and requested the beheading of John the Baptist, is pictured on this coin; the other side of the coin features her second husband, Aristobulus, King of Chalchis (mostly Gentile).</a:t>
            </a:r>
            <a:endParaRPr b="0" sz="2200"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73"/>
          <p:cNvSpPr txBox="1"/>
          <p:nvPr/>
        </p:nvSpPr>
        <p:spPr>
          <a:xfrm>
            <a:off x="91440" y="914400"/>
            <a:ext cx="905256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000" strike="noStrike">
                <a:solidFill>
                  <a:srgbClr val="046380"/>
                </a:solidFill>
                <a:latin typeface="Arial"/>
                <a:ea typeface="Arial"/>
                <a:cs typeface="Arial"/>
                <a:sym typeface="Arial"/>
              </a:rPr>
              <a:t>Macherus</a:t>
            </a:r>
            <a:br>
              <a:rPr lang="en-US" sz="1800"/>
            </a:br>
            <a:r>
              <a:rPr b="1" lang="en-US" sz="4000" strike="noStrike">
                <a:solidFill>
                  <a:srgbClr val="046380"/>
                </a:solidFill>
                <a:latin typeface="Arial"/>
                <a:ea typeface="Arial"/>
                <a:cs typeface="Arial"/>
                <a:sym typeface="Arial"/>
              </a:rPr>
              <a:t>The end of John the Baptist </a:t>
            </a:r>
            <a:endParaRPr b="0" sz="4000" strike="noStrike">
              <a:solidFill>
                <a:srgbClr val="000000"/>
              </a:solidFill>
              <a:latin typeface="Book Antiqua"/>
              <a:ea typeface="Book Antiqua"/>
              <a:cs typeface="Book Antiqua"/>
              <a:sym typeface="Book Antiqua"/>
            </a:endParaRPr>
          </a:p>
        </p:txBody>
      </p:sp>
      <p:pic>
        <p:nvPicPr>
          <p:cNvPr id="406" name="Google Shape;406;p73"/>
          <p:cNvPicPr preferRelativeResize="0"/>
          <p:nvPr/>
        </p:nvPicPr>
        <p:blipFill rotWithShape="1">
          <a:blip r:embed="rId3">
            <a:alphaModFix/>
          </a:blip>
          <a:srcRect b="0" l="0" r="0" t="0"/>
          <a:stretch/>
        </p:blipFill>
        <p:spPr>
          <a:xfrm>
            <a:off x="5400360" y="2490120"/>
            <a:ext cx="3359520" cy="4270680"/>
          </a:xfrm>
          <a:prstGeom prst="rect">
            <a:avLst/>
          </a:prstGeom>
          <a:noFill/>
          <a:ln>
            <a:noFill/>
          </a:ln>
        </p:spPr>
      </p:pic>
      <p:sp>
        <p:nvSpPr>
          <p:cNvPr id="407" name="Google Shape;407;p73"/>
          <p:cNvSpPr/>
          <p:nvPr/>
        </p:nvSpPr>
        <p:spPr>
          <a:xfrm>
            <a:off x="291960" y="2490120"/>
            <a:ext cx="4571640" cy="24357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2200" strike="noStrike">
                <a:solidFill>
                  <a:srgbClr val="000000"/>
                </a:solidFill>
                <a:latin typeface="Arial"/>
                <a:ea typeface="Arial"/>
                <a:cs typeface="Arial"/>
                <a:sym typeface="Arial"/>
              </a:rPr>
              <a:t>Morning sunlight illuminates Machaerus and the Dead Sea. The dramatic mountaintop fortress, perched high above the east coast of the Dead Sea, served as John the Baptist’s prison as well as Herod’s eastern bulwark.</a:t>
            </a:r>
            <a:endParaRPr b="0" sz="2200" strike="noStrike">
              <a:latin typeface="Arial"/>
              <a:ea typeface="Arial"/>
              <a:cs typeface="Arial"/>
              <a:sym typeface="Arial"/>
            </a:endParaRPr>
          </a:p>
        </p:txBody>
      </p:sp>
      <p:sp>
        <p:nvSpPr>
          <p:cNvPr id="408" name="Google Shape;408;p73"/>
          <p:cNvSpPr/>
          <p:nvPr/>
        </p:nvSpPr>
        <p:spPr>
          <a:xfrm>
            <a:off x="182880" y="5216760"/>
            <a:ext cx="4663440" cy="11869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38:5, September/October 2012</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Machaerus: Where Salome Danced and John the Baptist Was Beheaded</a:t>
            </a:r>
            <a:endParaRPr b="0" sz="1800"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74"/>
          <p:cNvSpPr txBox="1"/>
          <p:nvPr/>
        </p:nvSpPr>
        <p:spPr>
          <a:xfrm>
            <a:off x="724320" y="37008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1" lang="en-US" sz="4000" strike="noStrike">
                <a:solidFill>
                  <a:srgbClr val="046380"/>
                </a:solidFill>
                <a:latin typeface="Arial"/>
                <a:ea typeface="Arial"/>
                <a:cs typeface="Arial"/>
                <a:sym typeface="Arial"/>
              </a:rPr>
              <a:t>The High Priest Caiaphas </a:t>
            </a:r>
            <a:br>
              <a:rPr lang="en-US" sz="1800"/>
            </a:br>
            <a:r>
              <a:rPr b="1" lang="en-US" sz="4000" strike="noStrike">
                <a:solidFill>
                  <a:srgbClr val="046380"/>
                </a:solidFill>
                <a:latin typeface="Arial"/>
                <a:ea typeface="Arial"/>
                <a:cs typeface="Arial"/>
                <a:sym typeface="Arial"/>
              </a:rPr>
              <a:t> 18-36 CE</a:t>
            </a:r>
            <a:endParaRPr b="0" sz="4000" strike="noStrike">
              <a:solidFill>
                <a:srgbClr val="000000"/>
              </a:solidFill>
              <a:latin typeface="Book Antiqua"/>
              <a:ea typeface="Book Antiqua"/>
              <a:cs typeface="Book Antiqua"/>
              <a:sym typeface="Book Antiqua"/>
            </a:endParaRPr>
          </a:p>
        </p:txBody>
      </p:sp>
      <p:pic>
        <p:nvPicPr>
          <p:cNvPr id="415" name="Google Shape;415;p74"/>
          <p:cNvPicPr preferRelativeResize="0"/>
          <p:nvPr/>
        </p:nvPicPr>
        <p:blipFill rotWithShape="1">
          <a:blip r:embed="rId3">
            <a:alphaModFix/>
          </a:blip>
          <a:srcRect b="0" l="0" r="0" t="0"/>
          <a:stretch/>
        </p:blipFill>
        <p:spPr>
          <a:xfrm>
            <a:off x="914400" y="1554480"/>
            <a:ext cx="4470120" cy="3004920"/>
          </a:xfrm>
          <a:prstGeom prst="rect">
            <a:avLst/>
          </a:prstGeom>
          <a:noFill/>
          <a:ln>
            <a:noFill/>
          </a:ln>
        </p:spPr>
      </p:pic>
      <p:pic>
        <p:nvPicPr>
          <p:cNvPr id="416" name="Google Shape;416;p74"/>
          <p:cNvPicPr preferRelativeResize="0"/>
          <p:nvPr/>
        </p:nvPicPr>
        <p:blipFill rotWithShape="1">
          <a:blip r:embed="rId4">
            <a:alphaModFix/>
          </a:blip>
          <a:srcRect b="0" l="0" r="0" t="0"/>
          <a:stretch/>
        </p:blipFill>
        <p:spPr>
          <a:xfrm>
            <a:off x="5914440" y="1423800"/>
            <a:ext cx="2565720" cy="3200400"/>
          </a:xfrm>
          <a:prstGeom prst="rect">
            <a:avLst/>
          </a:prstGeom>
          <a:noFill/>
          <a:ln>
            <a:noFill/>
          </a:ln>
        </p:spPr>
      </p:pic>
      <p:sp>
        <p:nvSpPr>
          <p:cNvPr id="417" name="Google Shape;417;p74"/>
          <p:cNvSpPr/>
          <p:nvPr/>
        </p:nvSpPr>
        <p:spPr>
          <a:xfrm>
            <a:off x="688320" y="4779360"/>
            <a:ext cx="8244000" cy="11869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Arial"/>
                <a:ea typeface="Arial"/>
                <a:cs typeface="Arial"/>
                <a:sym typeface="Arial"/>
              </a:rPr>
              <a:t>Though the New Testament calls the high priest who tried Jesus by the single name Caiaphas, the first-century C.E. Jewish historian Josephus refers to a “Joseph who was called Caiaphas of the high priesthood.” Caiaphas is therefore a family name or possibly a nickname.</a:t>
            </a:r>
            <a:endParaRPr b="0" sz="1800" strike="noStrike">
              <a:latin typeface="Arial"/>
              <a:ea typeface="Arial"/>
              <a:cs typeface="Arial"/>
              <a:sym typeface="Arial"/>
            </a:endParaRPr>
          </a:p>
        </p:txBody>
      </p:sp>
      <p:sp>
        <p:nvSpPr>
          <p:cNvPr id="418" name="Google Shape;418;p74"/>
          <p:cNvSpPr/>
          <p:nvPr/>
        </p:nvSpPr>
        <p:spPr>
          <a:xfrm>
            <a:off x="914400" y="6035040"/>
            <a:ext cx="7406640" cy="6382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800" strike="noStrike">
                <a:solidFill>
                  <a:srgbClr val="000000"/>
                </a:solidFill>
                <a:latin typeface="Arial"/>
                <a:ea typeface="Arial"/>
                <a:cs typeface="Arial"/>
                <a:sym typeface="Arial"/>
              </a:rPr>
              <a:t>Biblical Archaeology Review 18:5, September/October 1992</a:t>
            </a:r>
            <a:endParaRPr b="0" sz="18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800" strike="noStrike">
                <a:solidFill>
                  <a:srgbClr val="CC5E28"/>
                </a:solidFill>
                <a:latin typeface="Arial"/>
                <a:ea typeface="Arial"/>
                <a:cs typeface="Arial"/>
                <a:sym typeface="Arial"/>
              </a:rPr>
              <a:t>Caiaphas Name Inscribed on Bone Boxes</a:t>
            </a:r>
            <a:endParaRPr b="0" sz="1800"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55"/>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rgbClr val="046380"/>
                </a:solidFill>
                <a:latin typeface="Arial"/>
                <a:ea typeface="Arial"/>
                <a:cs typeface="Arial"/>
                <a:sym typeface="Arial"/>
              </a:rPr>
              <a:t>Herod’s Temple</a:t>
            </a:r>
            <a:endParaRPr b="0" i="0" sz="4400" u="none" cap="none" strike="noStrike">
              <a:solidFill>
                <a:srgbClr val="000000"/>
              </a:solidFill>
              <a:latin typeface="Book Antiqua"/>
              <a:ea typeface="Book Antiqua"/>
              <a:cs typeface="Book Antiqua"/>
              <a:sym typeface="Book Antiqua"/>
            </a:endParaRPr>
          </a:p>
        </p:txBody>
      </p:sp>
      <p:pic>
        <p:nvPicPr>
          <p:cNvPr id="252" name="Google Shape;252;p55"/>
          <p:cNvPicPr preferRelativeResize="0"/>
          <p:nvPr/>
        </p:nvPicPr>
        <p:blipFill rotWithShape="1">
          <a:blip r:embed="rId3">
            <a:alphaModFix/>
          </a:blip>
          <a:srcRect b="0" l="0" r="0" t="0"/>
          <a:stretch/>
        </p:blipFill>
        <p:spPr>
          <a:xfrm>
            <a:off x="1257120" y="1417680"/>
            <a:ext cx="6629040" cy="4640400"/>
          </a:xfrm>
          <a:prstGeom prst="rect">
            <a:avLst/>
          </a:prstGeom>
          <a:noFill/>
          <a:ln>
            <a:noFill/>
          </a:ln>
        </p:spPr>
      </p:pic>
      <p:sp>
        <p:nvSpPr>
          <p:cNvPr id="253" name="Google Shape;253;p55"/>
          <p:cNvSpPr/>
          <p:nvPr/>
        </p:nvSpPr>
        <p:spPr>
          <a:xfrm>
            <a:off x="1005840" y="6163560"/>
            <a:ext cx="722376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25:5, September/October 1999</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Sacred Geometry: Unlocking the Secret of the Temple Mount, Part 2</a:t>
            </a:r>
            <a:endParaRPr b="0" i="0" sz="16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56"/>
          <p:cNvSpPr txBox="1"/>
          <p:nvPr/>
        </p:nvSpPr>
        <p:spPr>
          <a:xfrm>
            <a:off x="457200" y="274680"/>
            <a:ext cx="822924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800" u="none" cap="none" strike="noStrike">
                <a:solidFill>
                  <a:srgbClr val="046380"/>
                </a:solidFill>
                <a:latin typeface="Arial"/>
                <a:ea typeface="Arial"/>
                <a:cs typeface="Arial"/>
                <a:sym typeface="Arial"/>
              </a:rPr>
              <a:t>Temple Mount in the Second Temple Period</a:t>
            </a:r>
            <a:endParaRPr b="0" i="0" sz="4800" u="none" cap="none" strike="noStrike">
              <a:solidFill>
                <a:srgbClr val="000000"/>
              </a:solidFill>
              <a:latin typeface="Book Antiqua"/>
              <a:ea typeface="Book Antiqua"/>
              <a:cs typeface="Book Antiqua"/>
              <a:sym typeface="Book Antiqua"/>
            </a:endParaRPr>
          </a:p>
        </p:txBody>
      </p:sp>
      <p:pic>
        <p:nvPicPr>
          <p:cNvPr id="259" name="Google Shape;259;p56"/>
          <p:cNvPicPr preferRelativeResize="0"/>
          <p:nvPr/>
        </p:nvPicPr>
        <p:blipFill rotWithShape="1">
          <a:blip r:embed="rId3">
            <a:alphaModFix/>
          </a:blip>
          <a:srcRect b="0" l="0" r="0" t="0"/>
          <a:stretch/>
        </p:blipFill>
        <p:spPr>
          <a:xfrm>
            <a:off x="1050840" y="1715040"/>
            <a:ext cx="7291440" cy="4289760"/>
          </a:xfrm>
          <a:prstGeom prst="rect">
            <a:avLst/>
          </a:prstGeom>
          <a:noFill/>
          <a:ln>
            <a:noFill/>
          </a:ln>
        </p:spPr>
      </p:pic>
      <p:sp>
        <p:nvSpPr>
          <p:cNvPr id="260" name="Google Shape;260;p56"/>
          <p:cNvSpPr/>
          <p:nvPr/>
        </p:nvSpPr>
        <p:spPr>
          <a:xfrm>
            <a:off x="1005840" y="6163560"/>
            <a:ext cx="7223760" cy="5770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18:2, March/April 1992</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Locating the Original Temple Mount</a:t>
            </a:r>
            <a:endParaRPr b="0" i="0" sz="16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57"/>
          <p:cNvSpPr txBox="1"/>
          <p:nvPr/>
        </p:nvSpPr>
        <p:spPr>
          <a:xfrm>
            <a:off x="91440" y="228960"/>
            <a:ext cx="868680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rgbClr val="046380"/>
                </a:solidFill>
                <a:latin typeface="Arial"/>
                <a:ea typeface="Arial"/>
                <a:cs typeface="Arial"/>
                <a:sym typeface="Arial"/>
              </a:rPr>
              <a:t>The Place of the Trumpeting</a:t>
            </a:r>
            <a:endParaRPr b="0" i="0" sz="4400" u="none" cap="none" strike="noStrike">
              <a:solidFill>
                <a:srgbClr val="000000"/>
              </a:solidFill>
              <a:latin typeface="Book Antiqua"/>
              <a:ea typeface="Book Antiqua"/>
              <a:cs typeface="Book Antiqua"/>
              <a:sym typeface="Book Antiqua"/>
            </a:endParaRPr>
          </a:p>
        </p:txBody>
      </p:sp>
      <p:sp>
        <p:nvSpPr>
          <p:cNvPr id="266" name="Google Shape;266;p57"/>
          <p:cNvSpPr txBox="1"/>
          <p:nvPr/>
        </p:nvSpPr>
        <p:spPr>
          <a:xfrm>
            <a:off x="731520" y="1600200"/>
            <a:ext cx="4186800" cy="45255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400" u="none" cap="none" strike="noStrike">
                <a:solidFill>
                  <a:srgbClr val="262626"/>
                </a:solidFill>
                <a:latin typeface="Arial"/>
                <a:ea typeface="Arial"/>
                <a:cs typeface="Arial"/>
                <a:sym typeface="Arial"/>
              </a:rPr>
              <a:t>This silver coin, struck during Bar Kochba’s revolt against Rome, 132–135 A.D., shows a pair of trumpets. Such trumpets were traditionally made of silver. A number of coins of this period bear symbols commemorating the music of the Temple, destroyed more than 60 years earlier.</a:t>
            </a:r>
            <a:endParaRPr b="0" i="0" sz="2400" u="none" cap="none" strike="noStrike">
              <a:solidFill>
                <a:srgbClr val="262626"/>
              </a:solidFill>
              <a:latin typeface="Book Antiqua"/>
              <a:ea typeface="Book Antiqua"/>
              <a:cs typeface="Book Antiqua"/>
              <a:sym typeface="Book Antiqua"/>
            </a:endParaRPr>
          </a:p>
        </p:txBody>
      </p:sp>
      <p:sp>
        <p:nvSpPr>
          <p:cNvPr id="267" name="Google Shape;267;p57"/>
          <p:cNvSpPr txBox="1"/>
          <p:nvPr/>
        </p:nvSpPr>
        <p:spPr>
          <a:xfrm>
            <a:off x="316080" y="6073920"/>
            <a:ext cx="8370720" cy="124128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i="0" lang="en-US" sz="1800" u="none" cap="none" strike="noStrike">
                <a:latin typeface="Arial"/>
                <a:ea typeface="Arial"/>
                <a:cs typeface="Arial"/>
                <a:sym typeface="Arial"/>
              </a:rPr>
              <a:t>Biblical Archaeology Review 8:1, January/February 1982</a:t>
            </a:r>
            <a:endParaRPr b="0" i="0" sz="1800" u="none" cap="none" strike="noStrike">
              <a:latin typeface="Arial"/>
              <a:ea typeface="Arial"/>
              <a:cs typeface="Arial"/>
              <a:sym typeface="Arial"/>
            </a:endParaRPr>
          </a:p>
          <a:p>
            <a:pPr indent="0" lvl="0" marL="0" marR="0" rtl="0" algn="ctr">
              <a:spcBef>
                <a:spcPts val="0"/>
              </a:spcBef>
              <a:spcAft>
                <a:spcPts val="0"/>
              </a:spcAft>
              <a:buNone/>
            </a:pPr>
            <a:r>
              <a:rPr b="0" i="0" lang="en-US" sz="1800" u="none" cap="none" strike="noStrike">
                <a:solidFill>
                  <a:srgbClr val="CC5E28"/>
                </a:solidFill>
                <a:latin typeface="Arial"/>
                <a:ea typeface="Arial"/>
                <a:cs typeface="Arial"/>
                <a:sym typeface="Arial"/>
              </a:rPr>
              <a:t>The Finds That Could Not Be</a:t>
            </a:r>
            <a:endParaRPr b="0" i="0" sz="1800" u="none" cap="none" strike="noStrike">
              <a:latin typeface="Arial"/>
              <a:ea typeface="Arial"/>
              <a:cs typeface="Arial"/>
              <a:sym typeface="Arial"/>
            </a:endParaRPr>
          </a:p>
          <a:p>
            <a:pPr indent="0" lvl="0" marL="0" marR="0" rtl="0" algn="ctr">
              <a:spcBef>
                <a:spcPts val="0"/>
              </a:spcBef>
              <a:spcAft>
                <a:spcPts val="0"/>
              </a:spcAft>
              <a:buNone/>
            </a:pPr>
            <a:r>
              <a:t/>
            </a:r>
            <a:endParaRPr b="0" i="0" sz="1800" u="none" cap="none" strike="noStrike">
              <a:latin typeface="Arial"/>
              <a:ea typeface="Arial"/>
              <a:cs typeface="Arial"/>
              <a:sym typeface="Arial"/>
            </a:endParaRPr>
          </a:p>
        </p:txBody>
      </p:sp>
      <p:pic>
        <p:nvPicPr>
          <p:cNvPr id="268" name="Google Shape;268;p57"/>
          <p:cNvPicPr preferRelativeResize="0"/>
          <p:nvPr/>
        </p:nvPicPr>
        <p:blipFill rotWithShape="1">
          <a:blip r:embed="rId3">
            <a:alphaModFix/>
          </a:blip>
          <a:srcRect b="0" l="0" r="0" t="0"/>
          <a:stretch/>
        </p:blipFill>
        <p:spPr>
          <a:xfrm>
            <a:off x="5151240" y="2011680"/>
            <a:ext cx="3261240" cy="33130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58"/>
          <p:cNvSpPr/>
          <p:nvPr/>
        </p:nvSpPr>
        <p:spPr>
          <a:xfrm>
            <a:off x="2820960" y="5824440"/>
            <a:ext cx="6048720" cy="5763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Biblical Archaeology Review 12:6, November/December 1986</a:t>
            </a:r>
            <a:endParaRPr b="0" i="0" sz="16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rgbClr val="CC5E28"/>
                </a:solidFill>
                <a:latin typeface="Arial"/>
                <a:ea typeface="Arial"/>
                <a:cs typeface="Arial"/>
                <a:sym typeface="Arial"/>
              </a:rPr>
              <a:t>When the Priests Trumpeted the Onset of the Sabbath</a:t>
            </a:r>
            <a:endParaRPr b="0" i="0" sz="1600" u="none" cap="none" strike="noStrike">
              <a:latin typeface="Arial"/>
              <a:ea typeface="Arial"/>
              <a:cs typeface="Arial"/>
              <a:sym typeface="Arial"/>
            </a:endParaRPr>
          </a:p>
        </p:txBody>
      </p:sp>
      <p:pic>
        <p:nvPicPr>
          <p:cNvPr id="274" name="Google Shape;274;p58"/>
          <p:cNvPicPr preferRelativeResize="0"/>
          <p:nvPr/>
        </p:nvPicPr>
        <p:blipFill rotWithShape="1">
          <a:blip r:embed="rId3">
            <a:alphaModFix/>
          </a:blip>
          <a:srcRect b="0" l="0" r="0" t="0"/>
          <a:stretch/>
        </p:blipFill>
        <p:spPr>
          <a:xfrm>
            <a:off x="2834640" y="1645920"/>
            <a:ext cx="5673960" cy="2903040"/>
          </a:xfrm>
          <a:prstGeom prst="rect">
            <a:avLst/>
          </a:prstGeom>
          <a:noFill/>
          <a:ln>
            <a:noFill/>
          </a:ln>
        </p:spPr>
      </p:pic>
      <p:sp>
        <p:nvSpPr>
          <p:cNvPr id="275" name="Google Shape;275;p58"/>
          <p:cNvSpPr txBox="1"/>
          <p:nvPr/>
        </p:nvSpPr>
        <p:spPr>
          <a:xfrm>
            <a:off x="91440" y="228960"/>
            <a:ext cx="868680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rgbClr val="046380"/>
                </a:solidFill>
                <a:latin typeface="Arial"/>
                <a:ea typeface="Arial"/>
                <a:cs typeface="Arial"/>
                <a:sym typeface="Arial"/>
              </a:rPr>
              <a:t>The Place of the Trumpeting</a:t>
            </a:r>
            <a:endParaRPr b="0" i="0" sz="4400" u="none" cap="none" strike="noStrike">
              <a:solidFill>
                <a:srgbClr val="000000"/>
              </a:solidFill>
              <a:latin typeface="Book Antiqua"/>
              <a:ea typeface="Book Antiqua"/>
              <a:cs typeface="Book Antiqua"/>
              <a:sym typeface="Book Antiqua"/>
            </a:endParaRPr>
          </a:p>
        </p:txBody>
      </p:sp>
      <p:sp>
        <p:nvSpPr>
          <p:cNvPr id="276" name="Google Shape;276;p58"/>
          <p:cNvSpPr txBox="1"/>
          <p:nvPr/>
        </p:nvSpPr>
        <p:spPr>
          <a:xfrm>
            <a:off x="2917800" y="4572000"/>
            <a:ext cx="6043320" cy="30844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1600" u="none" cap="none" strike="noStrike">
                <a:latin typeface="Arial"/>
                <a:ea typeface="Arial"/>
                <a:cs typeface="Arial"/>
                <a:sym typeface="Arial"/>
              </a:rPr>
              <a:t>“To the place of trumpeting to … ” Broken off mid-word, this Hebrew inscription appears on an eight-foot-long stone that probably marked the pinnacle of the Temple Mount’s southwest tower.</a:t>
            </a:r>
            <a:endParaRPr b="0" sz="1600" strike="noStrike">
              <a:latin typeface="Arial"/>
              <a:ea typeface="Arial"/>
              <a:cs typeface="Arial"/>
              <a:sym typeface="Arial"/>
            </a:endParaRPr>
          </a:p>
        </p:txBody>
      </p:sp>
      <p:sp>
        <p:nvSpPr>
          <p:cNvPr id="277" name="Google Shape;277;p58"/>
          <p:cNvSpPr txBox="1"/>
          <p:nvPr/>
        </p:nvSpPr>
        <p:spPr>
          <a:xfrm>
            <a:off x="548640" y="1670400"/>
            <a:ext cx="2194560" cy="50194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600" strike="noStrike">
                <a:latin typeface="Arial"/>
                <a:ea typeface="Arial"/>
                <a:cs typeface="Arial"/>
                <a:sym typeface="Arial"/>
              </a:rPr>
              <a:t>Author Aaron Demsky suggests the complete inscription: “To the place of trumpeting to distinguish between the sacred and the profane,” a phrase known from the Mishnah. Each of these completed statements tells us that very likely there was a special place atop the Temple Mount walls where a priest would stand and blow a trumpet to announce the beginning and the end of each Sabbath.</a:t>
            </a:r>
            <a:endParaRPr b="0" sz="1600"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59"/>
          <p:cNvSpPr/>
          <p:nvPr/>
        </p:nvSpPr>
        <p:spPr>
          <a:xfrm>
            <a:off x="1371600" y="6098760"/>
            <a:ext cx="6048720" cy="5763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12:6, November/December 1986</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When the Priests Trumpeted the Onset of the Sabbath</a:t>
            </a:r>
            <a:endParaRPr b="0" sz="1600" strike="noStrike">
              <a:latin typeface="Arial"/>
              <a:ea typeface="Arial"/>
              <a:cs typeface="Arial"/>
              <a:sym typeface="Arial"/>
            </a:endParaRPr>
          </a:p>
        </p:txBody>
      </p:sp>
      <p:sp>
        <p:nvSpPr>
          <p:cNvPr id="284" name="Google Shape;284;p59"/>
          <p:cNvSpPr txBox="1"/>
          <p:nvPr/>
        </p:nvSpPr>
        <p:spPr>
          <a:xfrm>
            <a:off x="91440" y="503280"/>
            <a:ext cx="8686800" cy="1142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The Place of the Trumpeting</a:t>
            </a:r>
            <a:endParaRPr b="0" sz="4400" strike="noStrike">
              <a:solidFill>
                <a:srgbClr val="000000"/>
              </a:solidFill>
              <a:latin typeface="Book Antiqua"/>
              <a:ea typeface="Book Antiqua"/>
              <a:cs typeface="Book Antiqua"/>
              <a:sym typeface="Book Antiqua"/>
            </a:endParaRPr>
          </a:p>
        </p:txBody>
      </p:sp>
      <p:sp>
        <p:nvSpPr>
          <p:cNvPr id="285" name="Google Shape;285;p59"/>
          <p:cNvSpPr txBox="1"/>
          <p:nvPr/>
        </p:nvSpPr>
        <p:spPr>
          <a:xfrm>
            <a:off x="457200" y="1853280"/>
            <a:ext cx="4206240" cy="41817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2400" strike="noStrike">
                <a:latin typeface="Arial"/>
                <a:ea typeface="Arial"/>
                <a:cs typeface="Arial"/>
                <a:sym typeface="Arial"/>
              </a:rPr>
              <a:t>The tiny figure of a priest standing on the tower at the Temple Mount’s southwest corner recreates a scene of Herodian Jerusalem on Friday or Saturday evening. With a shrill trumpet blast, the priest announces to the people in their homes across the valley the beginning (or end) of another Sabbath.</a:t>
            </a:r>
            <a:endParaRPr b="0" sz="2400" strike="noStrike">
              <a:latin typeface="Arial"/>
              <a:ea typeface="Arial"/>
              <a:cs typeface="Arial"/>
              <a:sym typeface="Arial"/>
            </a:endParaRPr>
          </a:p>
        </p:txBody>
      </p:sp>
      <p:pic>
        <p:nvPicPr>
          <p:cNvPr id="286" name="Google Shape;286;p59"/>
          <p:cNvPicPr preferRelativeResize="0"/>
          <p:nvPr/>
        </p:nvPicPr>
        <p:blipFill rotWithShape="1">
          <a:blip r:embed="rId3">
            <a:alphaModFix/>
          </a:blip>
          <a:srcRect b="0" l="0" r="0" t="0"/>
          <a:stretch/>
        </p:blipFill>
        <p:spPr>
          <a:xfrm>
            <a:off x="4937760" y="1836720"/>
            <a:ext cx="3749040" cy="391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60"/>
          <p:cNvSpPr txBox="1"/>
          <p:nvPr/>
        </p:nvSpPr>
        <p:spPr>
          <a:xfrm>
            <a:off x="3200400" y="1371600"/>
            <a:ext cx="5500800" cy="472716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0" lang="en-US" sz="2200" strike="noStrike">
                <a:solidFill>
                  <a:srgbClr val="000000"/>
                </a:solidFill>
                <a:latin typeface="Arial"/>
                <a:ea typeface="Arial"/>
                <a:cs typeface="Arial"/>
                <a:sym typeface="Arial"/>
              </a:rPr>
              <a:t>Fragment of a sign warning Gentiles not to enter the inner court of the Temple in Greek.</a:t>
            </a:r>
            <a:br>
              <a:rPr lang="en-US" sz="1800"/>
            </a:br>
            <a:br>
              <a:rPr lang="en-US" sz="1800"/>
            </a:br>
            <a:r>
              <a:rPr b="0" lang="en-US" sz="2200" strike="noStrike">
                <a:solidFill>
                  <a:srgbClr val="000000"/>
                </a:solidFill>
                <a:latin typeface="Arial"/>
                <a:ea typeface="Arial"/>
                <a:cs typeface="Arial"/>
                <a:sym typeface="Arial"/>
              </a:rPr>
              <a:t>Even before the destruction of the Jerusalem Temple in 70 C.E., for example, Greek was commonly used for public inscriptions, such as the signs warning Gentiles not to enter the inner court of the Temple (a fragmentary example found in Jerusalem in 1935 is shown above). Hebrew and Aramaic were used primarily for informal, private inscriptions, such as those that often adorned Jewish burial boxes, or ossuaries.</a:t>
            </a:r>
            <a:endParaRPr b="0" sz="2200" strike="noStrike">
              <a:solidFill>
                <a:srgbClr val="000000"/>
              </a:solidFill>
              <a:latin typeface="Book Antiqua"/>
              <a:ea typeface="Book Antiqua"/>
              <a:cs typeface="Book Antiqua"/>
              <a:sym typeface="Book Antiqua"/>
            </a:endParaRPr>
          </a:p>
        </p:txBody>
      </p:sp>
      <p:sp>
        <p:nvSpPr>
          <p:cNvPr id="293" name="Google Shape;293;p60"/>
          <p:cNvSpPr/>
          <p:nvPr/>
        </p:nvSpPr>
        <p:spPr>
          <a:xfrm>
            <a:off x="507960" y="380880"/>
            <a:ext cx="8178480" cy="7606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en-US" sz="4400" strike="noStrike">
                <a:solidFill>
                  <a:srgbClr val="046380"/>
                </a:solidFill>
                <a:latin typeface="Arial"/>
                <a:ea typeface="Arial"/>
                <a:cs typeface="Arial"/>
                <a:sym typeface="Arial"/>
              </a:rPr>
              <a:t>Temple Warning Inscription</a:t>
            </a:r>
            <a:endParaRPr b="0" sz="4400" strike="noStrike">
              <a:latin typeface="Arial"/>
              <a:ea typeface="Arial"/>
              <a:cs typeface="Arial"/>
              <a:sym typeface="Arial"/>
            </a:endParaRPr>
          </a:p>
        </p:txBody>
      </p:sp>
      <p:sp>
        <p:nvSpPr>
          <p:cNvPr id="294" name="Google Shape;294;p60"/>
          <p:cNvSpPr/>
          <p:nvPr/>
        </p:nvSpPr>
        <p:spPr>
          <a:xfrm>
            <a:off x="1371600" y="6098760"/>
            <a:ext cx="6048720" cy="5763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37:4, July/August 2011</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Strata: Inscriptions Show Ancient Jerusalem Was a Global City</a:t>
            </a:r>
            <a:endParaRPr b="0" sz="1600" strike="noStrike">
              <a:latin typeface="Arial"/>
              <a:ea typeface="Arial"/>
              <a:cs typeface="Arial"/>
              <a:sym typeface="Arial"/>
            </a:endParaRPr>
          </a:p>
        </p:txBody>
      </p:sp>
      <p:pic>
        <p:nvPicPr>
          <p:cNvPr id="295" name="Google Shape;295;p60"/>
          <p:cNvPicPr preferRelativeResize="0"/>
          <p:nvPr/>
        </p:nvPicPr>
        <p:blipFill rotWithShape="1">
          <a:blip r:embed="rId3">
            <a:alphaModFix/>
          </a:blip>
          <a:srcRect b="0" l="0" r="0" t="0"/>
          <a:stretch/>
        </p:blipFill>
        <p:spPr>
          <a:xfrm>
            <a:off x="640080" y="1280160"/>
            <a:ext cx="2560320" cy="47707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61"/>
          <p:cNvSpPr txBox="1"/>
          <p:nvPr/>
        </p:nvSpPr>
        <p:spPr>
          <a:xfrm>
            <a:off x="720720" y="369360"/>
            <a:ext cx="7755840" cy="10537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3600" strike="noStrike">
                <a:solidFill>
                  <a:srgbClr val="046380"/>
                </a:solidFill>
                <a:latin typeface="Arial"/>
                <a:ea typeface="Arial"/>
                <a:cs typeface="Arial"/>
                <a:sym typeface="Arial"/>
              </a:rPr>
              <a:t>The Entrance on the Southern Wall of Temple Mount Through the Double Gate of Huldah</a:t>
            </a:r>
            <a:endParaRPr b="0" sz="3600" strike="noStrike">
              <a:solidFill>
                <a:srgbClr val="000000"/>
              </a:solidFill>
              <a:latin typeface="Book Antiqua"/>
              <a:ea typeface="Book Antiqua"/>
              <a:cs typeface="Book Antiqua"/>
              <a:sym typeface="Book Antiqua"/>
            </a:endParaRPr>
          </a:p>
        </p:txBody>
      </p:sp>
      <p:pic>
        <p:nvPicPr>
          <p:cNvPr id="301" name="Google Shape;301;p61"/>
          <p:cNvPicPr preferRelativeResize="0"/>
          <p:nvPr/>
        </p:nvPicPr>
        <p:blipFill rotWithShape="1">
          <a:blip r:embed="rId3">
            <a:alphaModFix/>
          </a:blip>
          <a:srcRect b="0" l="0" r="0" t="0"/>
          <a:stretch/>
        </p:blipFill>
        <p:spPr>
          <a:xfrm>
            <a:off x="365760" y="1824480"/>
            <a:ext cx="2179800" cy="3591720"/>
          </a:xfrm>
          <a:prstGeom prst="rect">
            <a:avLst/>
          </a:prstGeom>
          <a:noFill/>
          <a:ln>
            <a:noFill/>
          </a:ln>
        </p:spPr>
      </p:pic>
      <p:pic>
        <p:nvPicPr>
          <p:cNvPr id="302" name="Google Shape;302;p61"/>
          <p:cNvPicPr preferRelativeResize="0"/>
          <p:nvPr/>
        </p:nvPicPr>
        <p:blipFill rotWithShape="1">
          <a:blip r:embed="rId4">
            <a:alphaModFix/>
          </a:blip>
          <a:srcRect b="0" l="0" r="0" t="0"/>
          <a:stretch/>
        </p:blipFill>
        <p:spPr>
          <a:xfrm>
            <a:off x="2985120" y="1828800"/>
            <a:ext cx="2067480" cy="1284480"/>
          </a:xfrm>
          <a:prstGeom prst="rect">
            <a:avLst/>
          </a:prstGeom>
          <a:noFill/>
          <a:ln>
            <a:noFill/>
          </a:ln>
        </p:spPr>
      </p:pic>
      <p:pic>
        <p:nvPicPr>
          <p:cNvPr id="303" name="Google Shape;303;p61"/>
          <p:cNvPicPr preferRelativeResize="0"/>
          <p:nvPr/>
        </p:nvPicPr>
        <p:blipFill rotWithShape="1">
          <a:blip r:embed="rId5">
            <a:alphaModFix/>
          </a:blip>
          <a:srcRect b="0" l="0" r="0" t="0"/>
          <a:stretch/>
        </p:blipFill>
        <p:spPr>
          <a:xfrm>
            <a:off x="3016080" y="3291840"/>
            <a:ext cx="2013120" cy="2073240"/>
          </a:xfrm>
          <a:prstGeom prst="rect">
            <a:avLst/>
          </a:prstGeom>
          <a:noFill/>
          <a:ln>
            <a:noFill/>
          </a:ln>
        </p:spPr>
      </p:pic>
      <p:pic>
        <p:nvPicPr>
          <p:cNvPr id="304" name="Google Shape;304;p61"/>
          <p:cNvPicPr preferRelativeResize="0"/>
          <p:nvPr/>
        </p:nvPicPr>
        <p:blipFill rotWithShape="1">
          <a:blip r:embed="rId6">
            <a:alphaModFix/>
          </a:blip>
          <a:srcRect b="0" l="0" r="0" t="0"/>
          <a:stretch/>
        </p:blipFill>
        <p:spPr>
          <a:xfrm>
            <a:off x="5371200" y="1824480"/>
            <a:ext cx="3664080" cy="4509720"/>
          </a:xfrm>
          <a:prstGeom prst="rect">
            <a:avLst/>
          </a:prstGeom>
          <a:noFill/>
          <a:ln>
            <a:noFill/>
          </a:ln>
        </p:spPr>
      </p:pic>
      <p:sp>
        <p:nvSpPr>
          <p:cNvPr id="305" name="Google Shape;305;p61"/>
          <p:cNvSpPr/>
          <p:nvPr/>
        </p:nvSpPr>
        <p:spPr>
          <a:xfrm>
            <a:off x="91440" y="5763240"/>
            <a:ext cx="5029200" cy="8204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lang="en-US" sz="1600" strike="noStrike">
                <a:solidFill>
                  <a:srgbClr val="000000"/>
                </a:solidFill>
                <a:latin typeface="Arial"/>
                <a:ea typeface="Arial"/>
                <a:cs typeface="Arial"/>
                <a:sym typeface="Arial"/>
              </a:rPr>
              <a:t>Biblical Archaeology Review 15:6, November/December 1989</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rPr b="0" lang="en-US" sz="1600" strike="noStrike">
                <a:solidFill>
                  <a:srgbClr val="CC5E28"/>
                </a:solidFill>
                <a:latin typeface="Arial"/>
                <a:ea typeface="Arial"/>
                <a:cs typeface="Arial"/>
                <a:sym typeface="Arial"/>
              </a:rPr>
              <a:t>Reconstructing Herod’s Temple Mount in Jerusalem</a:t>
            </a:r>
            <a:endParaRPr b="0" sz="1600"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